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39"/>
  </p:notesMasterIdLst>
  <p:sldIdLst>
    <p:sldId id="419" r:id="rId3"/>
    <p:sldId id="420" r:id="rId4"/>
    <p:sldId id="450" r:id="rId5"/>
    <p:sldId id="422" r:id="rId6"/>
    <p:sldId id="451" r:id="rId7"/>
    <p:sldId id="452" r:id="rId8"/>
    <p:sldId id="426" r:id="rId9"/>
    <p:sldId id="453" r:id="rId10"/>
    <p:sldId id="454" r:id="rId11"/>
    <p:sldId id="427" r:id="rId12"/>
    <p:sldId id="428" r:id="rId13"/>
    <p:sldId id="455" r:id="rId14"/>
    <p:sldId id="456" r:id="rId15"/>
    <p:sldId id="457" r:id="rId16"/>
    <p:sldId id="458" r:id="rId17"/>
    <p:sldId id="432" r:id="rId18"/>
    <p:sldId id="433" r:id="rId19"/>
    <p:sldId id="434" r:id="rId20"/>
    <p:sldId id="459" r:id="rId21"/>
    <p:sldId id="460" r:id="rId22"/>
    <p:sldId id="461" r:id="rId23"/>
    <p:sldId id="444" r:id="rId24"/>
    <p:sldId id="445" r:id="rId25"/>
    <p:sldId id="436" r:id="rId26"/>
    <p:sldId id="437" r:id="rId27"/>
    <p:sldId id="446" r:id="rId28"/>
    <p:sldId id="462" r:id="rId29"/>
    <p:sldId id="447" r:id="rId30"/>
    <p:sldId id="438" r:id="rId31"/>
    <p:sldId id="439" r:id="rId32"/>
    <p:sldId id="466" r:id="rId33"/>
    <p:sldId id="463" r:id="rId34"/>
    <p:sldId id="464" r:id="rId35"/>
    <p:sldId id="465" r:id="rId36"/>
    <p:sldId id="440" r:id="rId37"/>
    <p:sldId id="416" r:id="rId3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0066"/>
    <a:srgbClr val="000000"/>
    <a:srgbClr val="FFFF9F"/>
    <a:srgbClr val="FF3399"/>
    <a:srgbClr val="E4DF21"/>
    <a:srgbClr val="C8D927"/>
    <a:srgbClr val="DEEC22"/>
    <a:srgbClr val="E6E61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643" autoAdjust="0"/>
    <p:restoredTop sz="94480" autoAdjust="0"/>
  </p:normalViewPr>
  <p:slideViewPr>
    <p:cSldViewPr>
      <p:cViewPr>
        <p:scale>
          <a:sx n="66" d="100"/>
          <a:sy n="66" d="100"/>
        </p:scale>
        <p:origin x="-1734" y="-4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24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7.xml"/><Relationship Id="rId4" Type="http://schemas.openxmlformats.org/officeDocument/2006/relationships/slide" Target="slide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image" Target="../media/image6.jpeg"/><Relationship Id="rId4" Type="http://schemas.openxmlformats.org/officeDocument/2006/relationships/image" Target="../media/image4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slide" Target="slide1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34.xml"/><Relationship Id="rId5" Type="http://schemas.openxmlformats.org/officeDocument/2006/relationships/slide" Target="slide29.xml"/><Relationship Id="rId4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slide" Target="slide24.xml"/><Relationship Id="rId4" Type="http://schemas.openxmlformats.org/officeDocument/2006/relationships/slide" Target="slide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Relationship Id="rId4" Type="http://schemas.openxmlformats.org/officeDocument/2006/relationships/slide" Target="slide2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slide" Target="slide2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9.xml"/><Relationship Id="rId6" Type="http://schemas.openxmlformats.org/officeDocument/2006/relationships/audio" Target="../media/audio2.wav"/><Relationship Id="rId5" Type="http://schemas.openxmlformats.org/officeDocument/2006/relationships/image" Target="../media/image4.emf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4100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1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3" name="组合 13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4103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4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4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410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14282" y="1240681"/>
            <a:ext cx="871540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>
                <a:latin typeface="Calibri" panose="020F0502020204030204" pitchFamily="34" charset="0"/>
              </a:rPr>
              <a:t>第</a:t>
            </a:r>
            <a:r>
              <a:rPr lang="en-US" altLang="zh-CN" sz="4800" dirty="0" smtClean="0"/>
              <a:t>2</a:t>
            </a:r>
            <a:r>
              <a:rPr lang="zh-CN" altLang="en-US" sz="4800" dirty="0" smtClean="0">
                <a:latin typeface="Calibri" panose="020F0502020204030204" pitchFamily="34" charset="0"/>
              </a:rPr>
              <a:t>单元   除数是一位数的除法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071538" y="428604"/>
            <a:ext cx="54737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三年级数学</a:t>
            </a:r>
            <a:r>
              <a:rPr lang="en-US" altLang="zh-CN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280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5" name="组合 18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0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1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00034" y="2143116"/>
            <a:ext cx="7929618" cy="83099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  笔算除法</a:t>
            </a:r>
            <a:endParaRPr lang="zh-CN" altLang="en-US" sz="4800" dirty="0">
              <a:solidFill>
                <a:schemeClr val="accent6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28596" y="3357562"/>
            <a:ext cx="857252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第</a:t>
            </a:r>
            <a:r>
              <a:rPr lang="en-US" altLang="zh-CN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2</a:t>
            </a:r>
            <a:r>
              <a:rPr lang="zh-CN" altLang="en-US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课时  三位数除以一位数的笔算除法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714348" y="785794"/>
            <a:ext cx="74295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1.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填一填。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785786" y="1428736"/>
            <a:ext cx="8001056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(1)236÷5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的商是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位数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,536÷4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的商是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位数。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14348" y="2857496"/>
            <a:ext cx="8001088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□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73÷6,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要使商是两位数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被除数的百位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上的方框里可以填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        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);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要   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使商是三位数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被除数的百位上应填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         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214810" y="157161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两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247120" y="227265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三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356101" y="3786190"/>
            <a:ext cx="28664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5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284584" y="5214950"/>
            <a:ext cx="22477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7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8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9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5" grpId="0"/>
      <p:bldP spid="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42910" y="785794"/>
            <a:ext cx="8143932" cy="76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判一判。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199390" y="2214245"/>
            <a:ext cx="946912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□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25÷5,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商是两位数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□里的数只能填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</a:p>
        </p:txBody>
      </p:sp>
      <p:sp>
        <p:nvSpPr>
          <p:cNvPr id="9" name="矩形 8"/>
          <p:cNvSpPr/>
          <p:nvPr/>
        </p:nvSpPr>
        <p:spPr>
          <a:xfrm>
            <a:off x="-119380" y="3286125"/>
            <a:ext cx="876236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三位数除以一位数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商可能是三位数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也可能是两位数。                      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    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143900" y="214311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✕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001024" y="421481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√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42910" y="785794"/>
            <a:ext cx="8143932" cy="76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算一算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笔算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14414" y="1785926"/>
            <a:ext cx="16385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745÷5=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72066" y="1785926"/>
            <a:ext cx="16385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618÷9=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3" name="图片 12" descr="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2701438"/>
            <a:ext cx="1785950" cy="415446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4" name="矩形 13"/>
          <p:cNvSpPr/>
          <p:nvPr/>
        </p:nvSpPr>
        <p:spPr>
          <a:xfrm>
            <a:off x="1571604" y="2701438"/>
            <a:ext cx="17859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00100" y="257174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14480" y="221455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43042" y="3176233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1428728" y="3710377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2071670" y="3714752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071670" y="221455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28728" y="4143380"/>
            <a:ext cx="135732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500166" y="4643446"/>
            <a:ext cx="1428760" cy="76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2000232" y="4643446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27" name="图片 26" descr="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4942" y="3000372"/>
            <a:ext cx="1840070" cy="43425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8" name="矩形 27"/>
          <p:cNvSpPr/>
          <p:nvPr/>
        </p:nvSpPr>
        <p:spPr>
          <a:xfrm>
            <a:off x="5357818" y="3071810"/>
            <a:ext cx="1840070" cy="611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857752" y="2928934"/>
            <a:ext cx="403316" cy="6112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500694" y="3643314"/>
            <a:ext cx="403316" cy="6112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286380" y="4214818"/>
            <a:ext cx="1619261" cy="457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5857884" y="4286256"/>
            <a:ext cx="403316" cy="6112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786446" y="2500306"/>
            <a:ext cx="403316" cy="6112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858835" y="4786322"/>
            <a:ext cx="3879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5429256" y="5214950"/>
            <a:ext cx="1472056" cy="800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6286512" y="5214950"/>
            <a:ext cx="403316" cy="6112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643042" y="3714752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500298" y="4643446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428860" y="221455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500298" y="5143512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000232" y="5143512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1571604" y="5715016"/>
            <a:ext cx="1428760" cy="76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2500298" y="5715016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857488" y="1785926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149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857884" y="364331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215074" y="4286256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215074" y="2500306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286512" y="471488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715140" y="1785926"/>
            <a:ext cx="1628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68……6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  <p:bldP spid="18" grpId="0"/>
      <p:bldP spid="19" grpId="0"/>
      <p:bldP spid="21" grpId="0"/>
      <p:bldP spid="22" grpId="0"/>
      <p:bldP spid="23" grpId="0"/>
      <p:bldP spid="25" grpId="0"/>
      <p:bldP spid="28" grpId="0"/>
      <p:bldP spid="29" grpId="0"/>
      <p:bldP spid="31" grpId="0"/>
      <p:bldP spid="33" grpId="0"/>
      <p:bldP spid="34" grpId="0"/>
      <p:bldP spid="35" grpId="0"/>
      <p:bldP spid="37" grpId="0"/>
      <p:bldP spid="38" grpId="0"/>
      <p:bldP spid="39" grpId="0"/>
      <p:bldP spid="40" grpId="0"/>
      <p:bldP spid="41" grpId="0"/>
      <p:bldP spid="42" grpId="0"/>
      <p:bldP spid="44" grpId="0"/>
      <p:bldP spid="45" grpId="0"/>
      <p:bldP spid="46" grpId="0"/>
      <p:bldP spid="47" grpId="0"/>
      <p:bldP spid="49" grpId="0"/>
      <p:bldP spid="50" grpId="0"/>
      <p:bldP spid="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42910" y="785794"/>
            <a:ext cx="8143932" cy="76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算一算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笔算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14414" y="1785926"/>
            <a:ext cx="20473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247÷3=</a:t>
            </a:r>
            <a:r>
              <a:rPr lang="zh-CN" altLang="en-US" sz="3200" dirty="0" smtClean="0"/>
              <a:t>　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14942" y="1857364"/>
            <a:ext cx="16385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355÷5=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6" name="图片 5" descr="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3058628"/>
            <a:ext cx="1785950" cy="415446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8" name="矩形 7"/>
          <p:cNvSpPr/>
          <p:nvPr/>
        </p:nvSpPr>
        <p:spPr>
          <a:xfrm>
            <a:off x="1643042" y="3058628"/>
            <a:ext cx="135732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1538" y="292893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70970" y="3533423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500166" y="4067567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2500298" y="4143380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33888" y="2499989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285984" y="4643446"/>
            <a:ext cx="5930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571604" y="5135856"/>
            <a:ext cx="1428760" cy="76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2500298" y="5143512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999598" y="3571876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462516" y="2499989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857488" y="1785926"/>
            <a:ext cx="1628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82……1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pic>
        <p:nvPicPr>
          <p:cNvPr id="24" name="图片 23" descr="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4942" y="2987190"/>
            <a:ext cx="1785950" cy="415446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5" name="矩形 24"/>
          <p:cNvSpPr/>
          <p:nvPr/>
        </p:nvSpPr>
        <p:spPr>
          <a:xfrm>
            <a:off x="5500694" y="2987190"/>
            <a:ext cx="135732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929190" y="2857496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572132" y="3461985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5357818" y="3996129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6357950" y="4071942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000760" y="2500306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143636" y="4572008"/>
            <a:ext cx="5930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429256" y="5064418"/>
            <a:ext cx="1428760" cy="76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6000760" y="3500438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357950" y="2500306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357950" y="507207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000892" y="1857364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71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5" grpId="0"/>
      <p:bldP spid="26" grpId="0"/>
      <p:bldP spid="27" grpId="0"/>
      <p:bldP spid="29" grpId="0"/>
      <p:bldP spid="30" grpId="0"/>
      <p:bldP spid="31" grpId="0"/>
      <p:bldP spid="43" grpId="0"/>
      <p:bldP spid="44" grpId="0"/>
      <p:bldP spid="45" grpId="0"/>
      <p:bldP spid="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42910" y="785794"/>
            <a:ext cx="81439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解决问题。</a:t>
            </a:r>
          </a:p>
        </p:txBody>
      </p:sp>
      <p:sp>
        <p:nvSpPr>
          <p:cNvPr id="7" name="矩形 6"/>
          <p:cNvSpPr/>
          <p:nvPr/>
        </p:nvSpPr>
        <p:spPr>
          <a:xfrm>
            <a:off x="642620" y="1571625"/>
            <a:ext cx="777557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一本儿童画册共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133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页。预计一周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(7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天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看完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每天要看多少页？</a:t>
            </a:r>
            <a:r>
              <a:rPr lang="zh-CN" altLang="en-US" sz="3200" dirty="0" smtClean="0"/>
              <a:t>　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57356" y="3571876"/>
            <a:ext cx="32816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133÷7=19(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页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14480" y="4929198"/>
            <a:ext cx="43059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答：每天要看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19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页。　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000100" y="642918"/>
            <a:ext cx="35719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解决问题。</a:t>
            </a:r>
          </a:p>
        </p:txBody>
      </p:sp>
      <p:sp>
        <p:nvSpPr>
          <p:cNvPr id="4" name="矩形 3"/>
          <p:cNvSpPr/>
          <p:nvPr/>
        </p:nvSpPr>
        <p:spPr>
          <a:xfrm>
            <a:off x="928662" y="1285860"/>
            <a:ext cx="7572428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三年级同学参加春游活动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女同学有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138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人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男同学有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144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人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位同学编一组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可以分成多少组？</a:t>
            </a:r>
          </a:p>
        </p:txBody>
      </p:sp>
      <p:grpSp>
        <p:nvGrpSpPr>
          <p:cNvPr id="5" name="组合 9"/>
          <p:cNvGrpSpPr/>
          <p:nvPr/>
        </p:nvGrpSpPr>
        <p:grpSpPr>
          <a:xfrm>
            <a:off x="6058463" y="5908795"/>
            <a:ext cx="1656809" cy="877791"/>
            <a:chOff x="5939527" y="5733256"/>
            <a:chExt cx="1656809" cy="877791"/>
          </a:xfrm>
        </p:grpSpPr>
        <p:pic>
          <p:nvPicPr>
            <p:cNvPr id="6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643042" y="3786190"/>
            <a:ext cx="41104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(138+144)÷6=47(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组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)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43042" y="4786322"/>
            <a:ext cx="38940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答：可以分成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47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组。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914400" y="1000108"/>
            <a:ext cx="8229600" cy="64294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defRPr/>
            </a:pPr>
            <a:r>
              <a:rPr kumimoji="0" lang="zh-CN" alt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rPr>
              <a:t>三位数除以一位数的笔算除法计算方法：</a:t>
            </a:r>
            <a:endParaRPr kumimoji="0" lang="en-US" altLang="zh-CN" sz="320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5786" y="1928802"/>
            <a:ext cx="7715304" cy="3670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三位数除以一位数</a:t>
            </a:r>
            <a:r>
              <a:rPr 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如果被除数第一位不够除</a:t>
            </a:r>
            <a:r>
              <a:rPr 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要看被除数前两位再除</a:t>
            </a:r>
            <a:r>
              <a:rPr 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商在十位上</a:t>
            </a:r>
            <a:r>
              <a:rPr 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所得的余数</a:t>
            </a:r>
            <a:r>
              <a:rPr 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余数要比除数小</a:t>
            </a:r>
            <a:r>
              <a:rPr 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与个位上的数一起再除以除数</a:t>
            </a:r>
            <a:r>
              <a:rPr 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验算时</a:t>
            </a:r>
            <a:r>
              <a:rPr 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用商乘除数再加上余数。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3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41986" name="Picture 2" descr="D:\掘金2016\20160510北六上课件\图片\未标题-1 拷贝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714620"/>
            <a:ext cx="1357322" cy="2493685"/>
          </a:xfrm>
          <a:prstGeom prst="rect">
            <a:avLst/>
          </a:prstGeom>
          <a:noFill/>
        </p:spPr>
      </p:pic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1" name="文本框 12"/>
          <p:cNvSpPr txBox="1">
            <a:spLocks noChangeArrowheads="1"/>
          </p:cNvSpPr>
          <p:nvPr/>
        </p:nvSpPr>
        <p:spPr bwMode="auto">
          <a:xfrm>
            <a:off x="714348" y="772523"/>
            <a:ext cx="49292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18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页做一做。</a:t>
            </a:r>
          </a:p>
        </p:txBody>
      </p:sp>
      <p:grpSp>
        <p:nvGrpSpPr>
          <p:cNvPr id="2" name="Group 38"/>
          <p:cNvGrpSpPr/>
          <p:nvPr/>
        </p:nvGrpSpPr>
        <p:grpSpPr bwMode="auto">
          <a:xfrm>
            <a:off x="3643306" y="65070"/>
            <a:ext cx="1800225" cy="792162"/>
            <a:chOff x="1066" y="2795"/>
            <a:chExt cx="1134" cy="499"/>
          </a:xfrm>
        </p:grpSpPr>
        <p:sp>
          <p:nvSpPr>
            <p:cNvPr id="21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48" name="文本框 12"/>
          <p:cNvSpPr txBox="1">
            <a:spLocks noChangeArrowheads="1"/>
          </p:cNvSpPr>
          <p:nvPr/>
        </p:nvSpPr>
        <p:spPr bwMode="auto">
          <a:xfrm>
            <a:off x="642910" y="1285860"/>
            <a:ext cx="728667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先判断商是几位数，再计算并验算。</a:t>
            </a:r>
          </a:p>
        </p:txBody>
      </p:sp>
      <p:cxnSp>
        <p:nvCxnSpPr>
          <p:cNvPr id="49" name="直接连接符 48"/>
          <p:cNvCxnSpPr/>
          <p:nvPr/>
        </p:nvCxnSpPr>
        <p:spPr>
          <a:xfrm>
            <a:off x="1214414" y="4071942"/>
            <a:ext cx="121444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2" name="组合 111"/>
          <p:cNvGrpSpPr/>
          <p:nvPr/>
        </p:nvGrpSpPr>
        <p:grpSpPr>
          <a:xfrm>
            <a:off x="839443" y="3123880"/>
            <a:ext cx="1851356" cy="609918"/>
            <a:chOff x="791818" y="3116895"/>
            <a:chExt cx="1851356" cy="609918"/>
          </a:xfrm>
        </p:grpSpPr>
        <p:pic>
          <p:nvPicPr>
            <p:cNvPr id="45" name="图片 44" descr="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00100" y="3143248"/>
              <a:ext cx="1500198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46" name="矩形 45"/>
            <p:cNvSpPr/>
            <p:nvPr/>
          </p:nvSpPr>
          <p:spPr>
            <a:xfrm>
              <a:off x="1071538" y="3143248"/>
              <a:ext cx="1571636" cy="583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+mn-ea"/>
                  <a:ea typeface="+mn-ea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7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791818" y="3116895"/>
              <a:ext cx="387985" cy="5835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4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1571604" y="2571744"/>
            <a:ext cx="3879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214414" y="3571876"/>
            <a:ext cx="3879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2072621" y="4000504"/>
            <a:ext cx="3879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643042" y="4500570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1285852" y="5000636"/>
            <a:ext cx="1248842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矩形 55"/>
          <p:cNvSpPr/>
          <p:nvPr/>
        </p:nvSpPr>
        <p:spPr>
          <a:xfrm>
            <a:off x="1857356" y="507207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1571604" y="3571876"/>
            <a:ext cx="3879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2071670" y="2500306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1142976" y="1928802"/>
            <a:ext cx="235745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商是两位数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5715008" y="1857364"/>
            <a:ext cx="235745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商是两位数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2643174" y="3286124"/>
            <a:ext cx="677108" cy="13573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验 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3286116" y="3929066"/>
            <a:ext cx="135732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3715378" y="2857496"/>
            <a:ext cx="107157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3214678" y="357187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×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4071934" y="3429000"/>
            <a:ext cx="57150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86" name="直接连接符 85"/>
          <p:cNvCxnSpPr/>
          <p:nvPr/>
        </p:nvCxnSpPr>
        <p:spPr>
          <a:xfrm>
            <a:off x="3357554" y="3929066"/>
            <a:ext cx="121444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矩形 88"/>
          <p:cNvSpPr/>
          <p:nvPr/>
        </p:nvSpPr>
        <p:spPr>
          <a:xfrm>
            <a:off x="3214678" y="4572008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＋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4071934" y="4429132"/>
            <a:ext cx="57150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3357554" y="5072074"/>
            <a:ext cx="121444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矩形 91"/>
          <p:cNvSpPr/>
          <p:nvPr/>
        </p:nvSpPr>
        <p:spPr>
          <a:xfrm>
            <a:off x="3286116" y="5143512"/>
            <a:ext cx="135732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5572132" y="4286256"/>
            <a:ext cx="121444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矩形 82"/>
          <p:cNvSpPr/>
          <p:nvPr/>
        </p:nvSpPr>
        <p:spPr>
          <a:xfrm>
            <a:off x="6325565" y="2786054"/>
            <a:ext cx="46839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5214942" y="3214686"/>
            <a:ext cx="1785950" cy="656213"/>
            <a:chOff x="5214942" y="3214686"/>
            <a:chExt cx="1785950" cy="656213"/>
          </a:xfrm>
        </p:grpSpPr>
        <p:pic>
          <p:nvPicPr>
            <p:cNvPr id="41" name="图片 40" descr="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72132" y="3286124"/>
              <a:ext cx="1222384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42" name="矩形 41"/>
            <p:cNvSpPr/>
            <p:nvPr/>
          </p:nvSpPr>
          <p:spPr>
            <a:xfrm>
              <a:off x="5572132" y="3286124"/>
              <a:ext cx="142876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+mn-ea"/>
                  <a:ea typeface="+mn-ea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0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5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5214942" y="3214686"/>
              <a:ext cx="47961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5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94" name="矩形 93"/>
          <p:cNvSpPr/>
          <p:nvPr/>
        </p:nvSpPr>
        <p:spPr>
          <a:xfrm>
            <a:off x="5929322" y="2786058"/>
            <a:ext cx="3879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5787080" y="3714752"/>
            <a:ext cx="7981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97" name="直接连接符 96"/>
          <p:cNvCxnSpPr/>
          <p:nvPr/>
        </p:nvCxnSpPr>
        <p:spPr>
          <a:xfrm>
            <a:off x="5500694" y="5286388"/>
            <a:ext cx="121444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矩形 97"/>
          <p:cNvSpPr/>
          <p:nvPr/>
        </p:nvSpPr>
        <p:spPr>
          <a:xfrm>
            <a:off x="6215074" y="4357694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6215074" y="4786322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6215074" y="5286388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6715140" y="3357562"/>
            <a:ext cx="677108" cy="13573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验 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7500958" y="3000372"/>
            <a:ext cx="107157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7286644" y="392906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×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8072462" y="378619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106" name="直接连接符 105"/>
          <p:cNvCxnSpPr/>
          <p:nvPr/>
        </p:nvCxnSpPr>
        <p:spPr>
          <a:xfrm>
            <a:off x="7358082" y="4357694"/>
            <a:ext cx="121444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矩形 106"/>
          <p:cNvSpPr/>
          <p:nvPr/>
        </p:nvSpPr>
        <p:spPr>
          <a:xfrm>
            <a:off x="7215206" y="4572008"/>
            <a:ext cx="135729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4" grpId="0"/>
      <p:bldP spid="56" grpId="0"/>
      <p:bldP spid="74" grpId="0"/>
      <p:bldP spid="78" grpId="0"/>
      <p:bldP spid="79" grpId="0"/>
      <p:bldP spid="80" grpId="0"/>
      <p:bldP spid="81" grpId="0"/>
      <p:bldP spid="87" grpId="0"/>
      <p:bldP spid="65" grpId="0"/>
      <p:bldP spid="84" grpId="0"/>
      <p:bldP spid="85" grpId="0"/>
      <p:bldP spid="89" grpId="0"/>
      <p:bldP spid="90" grpId="0"/>
      <p:bldP spid="92" grpId="0"/>
      <p:bldP spid="83" grpId="0"/>
      <p:bldP spid="94" grpId="0"/>
      <p:bldP spid="95" grpId="0"/>
      <p:bldP spid="98" grpId="0"/>
      <p:bldP spid="99" grpId="0"/>
      <p:bldP spid="100" grpId="0"/>
      <p:bldP spid="101" grpId="0"/>
      <p:bldP spid="103" grpId="0"/>
      <p:bldP spid="104" grpId="0"/>
      <p:bldP spid="105" grpId="0"/>
      <p:bldP spid="10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文本框 12"/>
          <p:cNvSpPr txBox="1">
            <a:spLocks noChangeArrowheads="1"/>
          </p:cNvSpPr>
          <p:nvPr/>
        </p:nvSpPr>
        <p:spPr bwMode="auto">
          <a:xfrm>
            <a:off x="642910" y="1285860"/>
            <a:ext cx="728667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先判断商是几位数，再计算并验算。</a:t>
            </a:r>
          </a:p>
        </p:txBody>
      </p:sp>
      <p:cxnSp>
        <p:nvCxnSpPr>
          <p:cNvPr id="49" name="直接连接符 48"/>
          <p:cNvCxnSpPr/>
          <p:nvPr/>
        </p:nvCxnSpPr>
        <p:spPr>
          <a:xfrm>
            <a:off x="1214414" y="4071942"/>
            <a:ext cx="121444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111"/>
          <p:cNvGrpSpPr/>
          <p:nvPr/>
        </p:nvGrpSpPr>
        <p:grpSpPr>
          <a:xfrm>
            <a:off x="714348" y="3071810"/>
            <a:ext cx="1928826" cy="655003"/>
            <a:chOff x="714348" y="3071810"/>
            <a:chExt cx="1928826" cy="655003"/>
          </a:xfrm>
        </p:grpSpPr>
        <p:pic>
          <p:nvPicPr>
            <p:cNvPr id="45" name="图片 44" descr="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00100" y="3143248"/>
              <a:ext cx="1500198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46" name="矩形 45"/>
            <p:cNvSpPr/>
            <p:nvPr/>
          </p:nvSpPr>
          <p:spPr>
            <a:xfrm>
              <a:off x="1071538" y="3143248"/>
              <a:ext cx="1571636" cy="583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+mn-ea"/>
                  <a:ea typeface="+mn-ea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8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4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8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714348" y="3071810"/>
              <a:ext cx="387985" cy="5835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6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1571604" y="2714620"/>
            <a:ext cx="3879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286486" y="3571876"/>
            <a:ext cx="3879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142659" y="4500570"/>
            <a:ext cx="107157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1285852" y="4929198"/>
            <a:ext cx="1248842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矩形 55"/>
          <p:cNvSpPr/>
          <p:nvPr/>
        </p:nvSpPr>
        <p:spPr>
          <a:xfrm>
            <a:off x="1857356" y="4857760"/>
            <a:ext cx="5930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2071670" y="2643182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1142976" y="1928802"/>
            <a:ext cx="235745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商是三位数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5715008" y="1857364"/>
            <a:ext cx="235745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商是两位数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2643174" y="3286124"/>
            <a:ext cx="677108" cy="13573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验 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3142615" y="3929380"/>
            <a:ext cx="15005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4 6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3357554" y="2857496"/>
            <a:ext cx="128588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4 1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3214678" y="357187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×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4071934" y="3429000"/>
            <a:ext cx="57150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86" name="直接连接符 85"/>
          <p:cNvCxnSpPr/>
          <p:nvPr/>
        </p:nvCxnSpPr>
        <p:spPr>
          <a:xfrm>
            <a:off x="3357554" y="3929066"/>
            <a:ext cx="121444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矩形 88"/>
          <p:cNvSpPr/>
          <p:nvPr/>
        </p:nvSpPr>
        <p:spPr>
          <a:xfrm>
            <a:off x="3214678" y="4572008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＋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4071934" y="4429132"/>
            <a:ext cx="57150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3357554" y="5072074"/>
            <a:ext cx="121444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矩形 91"/>
          <p:cNvSpPr/>
          <p:nvPr/>
        </p:nvSpPr>
        <p:spPr>
          <a:xfrm>
            <a:off x="3286116" y="5143512"/>
            <a:ext cx="135732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5572132" y="4286256"/>
            <a:ext cx="121444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矩形 82"/>
          <p:cNvSpPr/>
          <p:nvPr/>
        </p:nvSpPr>
        <p:spPr>
          <a:xfrm>
            <a:off x="6357950" y="2285992"/>
            <a:ext cx="4683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grpSp>
        <p:nvGrpSpPr>
          <p:cNvPr id="4" name="组合 112"/>
          <p:cNvGrpSpPr/>
          <p:nvPr/>
        </p:nvGrpSpPr>
        <p:grpSpPr>
          <a:xfrm>
            <a:off x="5214942" y="3214686"/>
            <a:ext cx="1785950" cy="656213"/>
            <a:chOff x="5214942" y="3214686"/>
            <a:chExt cx="1785950" cy="656213"/>
          </a:xfrm>
        </p:grpSpPr>
        <p:pic>
          <p:nvPicPr>
            <p:cNvPr id="41" name="图片 40" descr="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72132" y="3286124"/>
              <a:ext cx="1222384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42" name="矩形 41"/>
            <p:cNvSpPr/>
            <p:nvPr/>
          </p:nvSpPr>
          <p:spPr>
            <a:xfrm>
              <a:off x="5572132" y="3286124"/>
              <a:ext cx="142876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+mn-ea"/>
                  <a:ea typeface="+mn-ea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5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9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5214942" y="3214686"/>
              <a:ext cx="387985" cy="5835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7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94" name="矩形 93"/>
          <p:cNvSpPr/>
          <p:nvPr/>
        </p:nvSpPr>
        <p:spPr>
          <a:xfrm>
            <a:off x="5929322" y="2786058"/>
            <a:ext cx="3879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5715325" y="3714752"/>
            <a:ext cx="7981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97" name="直接连接符 96"/>
          <p:cNvCxnSpPr/>
          <p:nvPr/>
        </p:nvCxnSpPr>
        <p:spPr>
          <a:xfrm>
            <a:off x="5500694" y="5286388"/>
            <a:ext cx="121444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矩形 97"/>
          <p:cNvSpPr/>
          <p:nvPr/>
        </p:nvSpPr>
        <p:spPr>
          <a:xfrm>
            <a:off x="6215074" y="4357694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6215074" y="4786322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6215074" y="5286388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6715140" y="3357562"/>
            <a:ext cx="677108" cy="13573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验 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7572396" y="2857496"/>
            <a:ext cx="107157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7286644" y="3500438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×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8072462" y="3429000"/>
            <a:ext cx="4796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106" name="直接连接符 105"/>
          <p:cNvCxnSpPr/>
          <p:nvPr/>
        </p:nvCxnSpPr>
        <p:spPr>
          <a:xfrm>
            <a:off x="7429520" y="4000504"/>
            <a:ext cx="121444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矩形 106"/>
          <p:cNvSpPr/>
          <p:nvPr/>
        </p:nvSpPr>
        <p:spPr>
          <a:xfrm>
            <a:off x="7286644" y="4071942"/>
            <a:ext cx="157163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000232" y="5214950"/>
            <a:ext cx="3879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142976" y="4071942"/>
            <a:ext cx="3879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571604" y="4071942"/>
            <a:ext cx="3879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1357290" y="5715016"/>
            <a:ext cx="121444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矩形 60"/>
          <p:cNvSpPr/>
          <p:nvPr/>
        </p:nvSpPr>
        <p:spPr>
          <a:xfrm>
            <a:off x="2071670" y="5715016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214414" y="2643182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7072330" y="464344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＋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8072462" y="4487235"/>
            <a:ext cx="57150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7358082" y="5072074"/>
            <a:ext cx="121444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矩形 66"/>
          <p:cNvSpPr/>
          <p:nvPr/>
        </p:nvSpPr>
        <p:spPr>
          <a:xfrm>
            <a:off x="7429520" y="5214950"/>
            <a:ext cx="128588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4" grpId="0"/>
      <p:bldP spid="56" grpId="0"/>
      <p:bldP spid="78" grpId="0"/>
      <p:bldP spid="79" grpId="0"/>
      <p:bldP spid="80" grpId="0"/>
      <p:bldP spid="81" grpId="0"/>
      <p:bldP spid="87" grpId="0"/>
      <p:bldP spid="65" grpId="0"/>
      <p:bldP spid="84" grpId="0"/>
      <p:bldP spid="85" grpId="0"/>
      <p:bldP spid="89" grpId="0"/>
      <p:bldP spid="90" grpId="0"/>
      <p:bldP spid="92" grpId="0"/>
      <p:bldP spid="83" grpId="0"/>
      <p:bldP spid="94" grpId="0"/>
      <p:bldP spid="95" grpId="0"/>
      <p:bldP spid="98" grpId="0"/>
      <p:bldP spid="99" grpId="0"/>
      <p:bldP spid="100" grpId="0"/>
      <p:bldP spid="101" grpId="0"/>
      <p:bldP spid="103" grpId="0"/>
      <p:bldP spid="104" grpId="0"/>
      <p:bldP spid="105" grpId="0"/>
      <p:bldP spid="107" grpId="0"/>
      <p:bldP spid="53" grpId="0"/>
      <p:bldP spid="57" grpId="0"/>
      <p:bldP spid="58" grpId="0"/>
      <p:bldP spid="61" grpId="0"/>
      <p:bldP spid="62" grpId="0"/>
      <p:bldP spid="63" grpId="1"/>
      <p:bldP spid="64" grpId="0"/>
      <p:bldP spid="6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857224" y="1000108"/>
            <a:ext cx="750099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口算 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28662" y="1643050"/>
            <a:ext cx="7786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714480" y="1857364"/>
            <a:ext cx="14927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357818" y="5143512"/>
            <a:ext cx="15001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58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357818" y="1857364"/>
            <a:ext cx="11721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85918" y="2928934"/>
            <a:ext cx="10823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58-40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429256" y="2928934"/>
            <a:ext cx="979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6×7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14480" y="4071942"/>
            <a:ext cx="20313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96-94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429256" y="4071942"/>
            <a:ext cx="979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×8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785918" y="5143512"/>
            <a:ext cx="15239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18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071802" y="178592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　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715140" y="1857364"/>
            <a:ext cx="9060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8</a:t>
            </a:r>
            <a:r>
              <a:rPr lang="zh-CN" altLang="en-US" dirty="0" smtClean="0">
                <a:latin typeface="宋体" panose="02010600030101010101" pitchFamily="2" charset="-122"/>
              </a:rPr>
              <a:t>　</a:t>
            </a:r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071802" y="2928934"/>
            <a:ext cx="12153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18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　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643702" y="2928934"/>
            <a:ext cx="12153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42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　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143240" y="4071942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　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715140" y="4071942"/>
            <a:ext cx="12153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64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　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143240" y="5143512"/>
            <a:ext cx="19367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2……4</a:t>
            </a:r>
            <a:r>
              <a:rPr lang="zh-CN" altLang="en-US" dirty="0" smtClean="0">
                <a:latin typeface="宋体" panose="02010600030101010101" pitchFamily="2" charset="-122"/>
              </a:rPr>
              <a:t>　</a:t>
            </a:r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786578" y="5143512"/>
            <a:ext cx="24513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9……4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　　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33" grpId="0"/>
      <p:bldP spid="3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文本框 12"/>
          <p:cNvSpPr txBox="1">
            <a:spLocks noChangeArrowheads="1"/>
          </p:cNvSpPr>
          <p:nvPr/>
        </p:nvSpPr>
        <p:spPr bwMode="auto">
          <a:xfrm>
            <a:off x="714348" y="1500174"/>
            <a:ext cx="728667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5.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列竖式计算下面各题，并验算。</a:t>
            </a:r>
          </a:p>
        </p:txBody>
      </p:sp>
      <p:cxnSp>
        <p:nvCxnSpPr>
          <p:cNvPr id="55" name="直接连接符 54"/>
          <p:cNvCxnSpPr/>
          <p:nvPr/>
        </p:nvCxnSpPr>
        <p:spPr>
          <a:xfrm>
            <a:off x="1357290" y="4429132"/>
            <a:ext cx="1248842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矩形 77"/>
          <p:cNvSpPr/>
          <p:nvPr/>
        </p:nvSpPr>
        <p:spPr>
          <a:xfrm>
            <a:off x="1500166" y="2071678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2714612" y="2928934"/>
            <a:ext cx="677108" cy="13573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验 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3286116" y="3929066"/>
            <a:ext cx="19288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3357554" y="2714620"/>
            <a:ext cx="15001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3214678" y="342900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×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4358637" y="3429000"/>
            <a:ext cx="57150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86" name="直接连接符 85"/>
          <p:cNvCxnSpPr/>
          <p:nvPr/>
        </p:nvCxnSpPr>
        <p:spPr>
          <a:xfrm>
            <a:off x="3428992" y="3929066"/>
            <a:ext cx="121444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>
            <a:off x="5643570" y="3571876"/>
            <a:ext cx="121444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矩形 94"/>
          <p:cNvSpPr/>
          <p:nvPr/>
        </p:nvSpPr>
        <p:spPr>
          <a:xfrm>
            <a:off x="5643570" y="3929066"/>
            <a:ext cx="9076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97" name="直接连接符 96"/>
          <p:cNvCxnSpPr/>
          <p:nvPr/>
        </p:nvCxnSpPr>
        <p:spPr>
          <a:xfrm>
            <a:off x="5643570" y="4500570"/>
            <a:ext cx="121444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矩形 97"/>
          <p:cNvSpPr/>
          <p:nvPr/>
        </p:nvSpPr>
        <p:spPr>
          <a:xfrm>
            <a:off x="6500826" y="5643578"/>
            <a:ext cx="3879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6500826" y="4500570"/>
            <a:ext cx="3879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6072198" y="4500570"/>
            <a:ext cx="3879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6786578" y="2928934"/>
            <a:ext cx="677108" cy="13573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验 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7358082" y="2571744"/>
            <a:ext cx="15716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7286644" y="335756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×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8215338" y="3286124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106" name="直接连接符 105"/>
          <p:cNvCxnSpPr/>
          <p:nvPr/>
        </p:nvCxnSpPr>
        <p:spPr>
          <a:xfrm>
            <a:off x="7429520" y="3929066"/>
            <a:ext cx="121444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矩形 106"/>
          <p:cNvSpPr/>
          <p:nvPr/>
        </p:nvSpPr>
        <p:spPr>
          <a:xfrm>
            <a:off x="7358082" y="4000504"/>
            <a:ext cx="17859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1428728" y="3500438"/>
            <a:ext cx="121444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/>
          <p:cNvSpPr/>
          <p:nvPr/>
        </p:nvSpPr>
        <p:spPr>
          <a:xfrm>
            <a:off x="1428728" y="3000372"/>
            <a:ext cx="4796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002790" y="3942080"/>
            <a:ext cx="89281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643042" y="442913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214546" y="4429132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428728" y="3500438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785918" y="3500438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1500166" y="5500702"/>
            <a:ext cx="121444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矩形 60"/>
          <p:cNvSpPr/>
          <p:nvPr/>
        </p:nvSpPr>
        <p:spPr>
          <a:xfrm>
            <a:off x="2285984" y="550070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1000100" y="2571744"/>
            <a:ext cx="1857388" cy="584775"/>
            <a:chOff x="1000100" y="2571744"/>
            <a:chExt cx="1857388" cy="584775"/>
          </a:xfrm>
        </p:grpSpPr>
        <p:grpSp>
          <p:nvGrpSpPr>
            <p:cNvPr id="2" name="组合 111"/>
            <p:cNvGrpSpPr/>
            <p:nvPr/>
          </p:nvGrpSpPr>
          <p:grpSpPr>
            <a:xfrm>
              <a:off x="1000100" y="2571744"/>
              <a:ext cx="1857388" cy="583565"/>
              <a:chOff x="714348" y="3429000"/>
              <a:chExt cx="1857388" cy="583565"/>
            </a:xfrm>
          </p:grpSpPr>
          <p:pic>
            <p:nvPicPr>
              <p:cNvPr id="45" name="图片 44" descr="4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71538" y="3500438"/>
                <a:ext cx="1500198" cy="415446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</p:pic>
          <p:sp>
            <p:nvSpPr>
              <p:cNvPr id="47" name="矩形 46"/>
              <p:cNvSpPr/>
              <p:nvPr/>
            </p:nvSpPr>
            <p:spPr>
              <a:xfrm>
                <a:off x="714348" y="3429000"/>
                <a:ext cx="387985" cy="5835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tx1"/>
                    </a:solidFill>
                    <a:latin typeface="+mn-ea"/>
                    <a:ea typeface="+mn-ea"/>
                  </a:rPr>
                  <a:t>3</a:t>
                </a:r>
                <a:endParaRPr lang="zh-CN" altLang="en-US" sz="3200" dirty="0">
                  <a:solidFill>
                    <a:srgbClr val="C00000"/>
                  </a:solidFill>
                  <a:latin typeface="+mn-ea"/>
                  <a:ea typeface="+mn-ea"/>
                </a:endParaRPr>
              </a:p>
            </p:txBody>
          </p:sp>
        </p:grpSp>
        <p:sp>
          <p:nvSpPr>
            <p:cNvPr id="62" name="矩形 61"/>
            <p:cNvSpPr/>
            <p:nvPr/>
          </p:nvSpPr>
          <p:spPr>
            <a:xfrm>
              <a:off x="1500166" y="2571744"/>
              <a:ext cx="128588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4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1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7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59" name="文本框 12"/>
          <p:cNvSpPr txBox="1">
            <a:spLocks noChangeArrowheads="1"/>
          </p:cNvSpPr>
          <p:nvPr/>
        </p:nvSpPr>
        <p:spPr bwMode="auto">
          <a:xfrm>
            <a:off x="1571604" y="500042"/>
            <a:ext cx="564360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19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页练习四第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</a:p>
        </p:txBody>
      </p:sp>
      <p:sp>
        <p:nvSpPr>
          <p:cNvPr id="70" name="矩形 69"/>
          <p:cNvSpPr/>
          <p:nvPr/>
        </p:nvSpPr>
        <p:spPr>
          <a:xfrm>
            <a:off x="1928794" y="2071678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2285984" y="2071678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785918" y="4929198"/>
            <a:ext cx="9076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grpSp>
        <p:nvGrpSpPr>
          <p:cNvPr id="110" name="组合 109"/>
          <p:cNvGrpSpPr/>
          <p:nvPr/>
        </p:nvGrpSpPr>
        <p:grpSpPr>
          <a:xfrm>
            <a:off x="5214942" y="2571744"/>
            <a:ext cx="1849851" cy="584775"/>
            <a:chOff x="5214942" y="2571744"/>
            <a:chExt cx="1849851" cy="584775"/>
          </a:xfrm>
        </p:grpSpPr>
        <p:grpSp>
          <p:nvGrpSpPr>
            <p:cNvPr id="3" name="组合 112"/>
            <p:cNvGrpSpPr/>
            <p:nvPr/>
          </p:nvGrpSpPr>
          <p:grpSpPr>
            <a:xfrm>
              <a:off x="5214942" y="2571744"/>
              <a:ext cx="1849851" cy="584775"/>
              <a:chOff x="5097937" y="3357562"/>
              <a:chExt cx="1514899" cy="584775"/>
            </a:xfrm>
          </p:grpSpPr>
          <p:pic>
            <p:nvPicPr>
              <p:cNvPr id="41" name="图片 40" descr="4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390452" y="3357562"/>
                <a:ext cx="1222384" cy="415446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</p:pic>
          <p:sp>
            <p:nvSpPr>
              <p:cNvPr id="93" name="矩形 92"/>
              <p:cNvSpPr/>
              <p:nvPr/>
            </p:nvSpPr>
            <p:spPr>
              <a:xfrm>
                <a:off x="5097937" y="3357562"/>
                <a:ext cx="404589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 </a:t>
                </a:r>
                <a:r>
                  <a:rPr lang="en-US" altLang="zh-CN" sz="3200" dirty="0" smtClean="0">
                    <a:solidFill>
                      <a:schemeClr val="tx1"/>
                    </a:solidFill>
                    <a:latin typeface="+mn-ea"/>
                    <a:ea typeface="+mn-ea"/>
                  </a:rPr>
                  <a:t>5</a:t>
                </a:r>
                <a:endParaRPr lang="zh-CN" altLang="en-US" sz="3200" dirty="0">
                  <a:solidFill>
                    <a:srgbClr val="C00000"/>
                  </a:solidFill>
                  <a:latin typeface="+mn-ea"/>
                  <a:ea typeface="+mn-ea"/>
                </a:endParaRPr>
              </a:p>
            </p:txBody>
          </p:sp>
        </p:grpSp>
        <p:sp>
          <p:nvSpPr>
            <p:cNvPr id="73" name="矩形 72"/>
            <p:cNvSpPr/>
            <p:nvPr/>
          </p:nvSpPr>
          <p:spPr>
            <a:xfrm>
              <a:off x="5643570" y="2571744"/>
              <a:ext cx="132119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9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2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5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74" name="矩形 73"/>
          <p:cNvSpPr/>
          <p:nvPr/>
        </p:nvSpPr>
        <p:spPr>
          <a:xfrm>
            <a:off x="5643570" y="2000240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5643570" y="3071810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5643570" y="3500438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072198" y="3500438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000760" y="2000240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6429388" y="2000240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6143636" y="4929198"/>
            <a:ext cx="1071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108" name="直接连接符 107"/>
          <p:cNvCxnSpPr/>
          <p:nvPr/>
        </p:nvCxnSpPr>
        <p:spPr>
          <a:xfrm>
            <a:off x="5715008" y="5572140"/>
            <a:ext cx="121444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81" grpId="0"/>
      <p:bldP spid="87" grpId="0"/>
      <p:bldP spid="65" grpId="0"/>
      <p:bldP spid="84" grpId="0"/>
      <p:bldP spid="85" grpId="0"/>
      <p:bldP spid="95" grpId="0"/>
      <p:bldP spid="98" grpId="0"/>
      <p:bldP spid="99" grpId="0"/>
      <p:bldP spid="100" grpId="0"/>
      <p:bldP spid="101" grpId="0"/>
      <p:bldP spid="103" grpId="0"/>
      <p:bldP spid="104" grpId="0"/>
      <p:bldP spid="105" grpId="0"/>
      <p:bldP spid="107" grpId="0"/>
      <p:bldP spid="51" grpId="0"/>
      <p:bldP spid="54" grpId="0"/>
      <p:bldP spid="56" grpId="0"/>
      <p:bldP spid="53" grpId="0"/>
      <p:bldP spid="57" grpId="0"/>
      <p:bldP spid="58" grpId="0"/>
      <p:bldP spid="61" grpId="0"/>
      <p:bldP spid="70" grpId="0"/>
      <p:bldP spid="71" grpId="0"/>
      <p:bldP spid="72" grpId="0"/>
      <p:bldP spid="74" grpId="0"/>
      <p:bldP spid="75" grpId="0"/>
      <p:bldP spid="76" grpId="0"/>
      <p:bldP spid="77" grpId="0"/>
      <p:bldP spid="82" grpId="0"/>
      <p:bldP spid="88" grpId="0"/>
      <p:bldP spid="10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文本框 12"/>
          <p:cNvSpPr txBox="1">
            <a:spLocks noChangeArrowheads="1"/>
          </p:cNvSpPr>
          <p:nvPr/>
        </p:nvSpPr>
        <p:spPr bwMode="auto">
          <a:xfrm>
            <a:off x="857224" y="857232"/>
            <a:ext cx="728667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5.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列竖式计算下面各题，并验算。</a:t>
            </a:r>
          </a:p>
        </p:txBody>
      </p:sp>
      <p:cxnSp>
        <p:nvCxnSpPr>
          <p:cNvPr id="55" name="直接连接符 54"/>
          <p:cNvCxnSpPr/>
          <p:nvPr/>
        </p:nvCxnSpPr>
        <p:spPr>
          <a:xfrm>
            <a:off x="1357290" y="4429132"/>
            <a:ext cx="1248842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2714612" y="2928934"/>
            <a:ext cx="677108" cy="13573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验 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3286116" y="3929066"/>
            <a:ext cx="19288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3500430" y="2714620"/>
            <a:ext cx="15001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3214678" y="342900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×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4215444" y="3429000"/>
            <a:ext cx="57150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86" name="直接连接符 85"/>
          <p:cNvCxnSpPr/>
          <p:nvPr/>
        </p:nvCxnSpPr>
        <p:spPr>
          <a:xfrm>
            <a:off x="3428992" y="3929066"/>
            <a:ext cx="121444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>
            <a:off x="5643570" y="3571876"/>
            <a:ext cx="121444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矩形 97"/>
          <p:cNvSpPr/>
          <p:nvPr/>
        </p:nvSpPr>
        <p:spPr>
          <a:xfrm>
            <a:off x="6572264" y="4786322"/>
            <a:ext cx="4796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6786578" y="2928934"/>
            <a:ext cx="677108" cy="13573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验 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7858148" y="2643182"/>
            <a:ext cx="1071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7286644" y="335756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×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8143900" y="3286124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106" name="直接连接符 105"/>
          <p:cNvCxnSpPr/>
          <p:nvPr/>
        </p:nvCxnSpPr>
        <p:spPr>
          <a:xfrm>
            <a:off x="7429520" y="3929066"/>
            <a:ext cx="121444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矩形 106"/>
          <p:cNvSpPr/>
          <p:nvPr/>
        </p:nvSpPr>
        <p:spPr>
          <a:xfrm>
            <a:off x="7358082" y="4000504"/>
            <a:ext cx="17859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1428728" y="3500438"/>
            <a:ext cx="121444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/>
          <p:cNvSpPr/>
          <p:nvPr/>
        </p:nvSpPr>
        <p:spPr>
          <a:xfrm>
            <a:off x="1428728" y="3071810"/>
            <a:ext cx="3879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961176" y="3941766"/>
            <a:ext cx="135732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643042" y="442913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785918" y="3500438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2285984" y="450057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组合 108"/>
          <p:cNvGrpSpPr/>
          <p:nvPr/>
        </p:nvGrpSpPr>
        <p:grpSpPr>
          <a:xfrm>
            <a:off x="1000100" y="2571744"/>
            <a:ext cx="1857388" cy="584775"/>
            <a:chOff x="1000100" y="2571744"/>
            <a:chExt cx="1857388" cy="584775"/>
          </a:xfrm>
        </p:grpSpPr>
        <p:grpSp>
          <p:nvGrpSpPr>
            <p:cNvPr id="3" name="组合 111"/>
            <p:cNvGrpSpPr/>
            <p:nvPr/>
          </p:nvGrpSpPr>
          <p:grpSpPr>
            <a:xfrm>
              <a:off x="1000100" y="2571744"/>
              <a:ext cx="1857388" cy="583565"/>
              <a:chOff x="714348" y="3429000"/>
              <a:chExt cx="1857388" cy="583565"/>
            </a:xfrm>
          </p:grpSpPr>
          <p:pic>
            <p:nvPicPr>
              <p:cNvPr id="45" name="图片 44" descr="4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71538" y="3500438"/>
                <a:ext cx="1500198" cy="415446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</p:pic>
          <p:sp>
            <p:nvSpPr>
              <p:cNvPr id="47" name="矩形 46"/>
              <p:cNvSpPr/>
              <p:nvPr/>
            </p:nvSpPr>
            <p:spPr>
              <a:xfrm>
                <a:off x="714348" y="3429000"/>
                <a:ext cx="387985" cy="5835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tx1"/>
                    </a:solidFill>
                    <a:latin typeface="+mn-ea"/>
                    <a:ea typeface="+mn-ea"/>
                  </a:rPr>
                  <a:t>4</a:t>
                </a:r>
                <a:endParaRPr lang="zh-CN" altLang="en-US" sz="3200" dirty="0">
                  <a:solidFill>
                    <a:srgbClr val="C00000"/>
                  </a:solidFill>
                  <a:latin typeface="+mn-ea"/>
                  <a:ea typeface="+mn-ea"/>
                </a:endParaRPr>
              </a:p>
            </p:txBody>
          </p:sp>
        </p:grpSp>
        <p:sp>
          <p:nvSpPr>
            <p:cNvPr id="62" name="矩形 61"/>
            <p:cNvSpPr/>
            <p:nvPr/>
          </p:nvSpPr>
          <p:spPr>
            <a:xfrm>
              <a:off x="1500166" y="2571744"/>
              <a:ext cx="128588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3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3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2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70" name="矩形 69"/>
          <p:cNvSpPr/>
          <p:nvPr/>
        </p:nvSpPr>
        <p:spPr>
          <a:xfrm>
            <a:off x="1928794" y="2071678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2285984" y="2071678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4" name="组合 109"/>
          <p:cNvGrpSpPr/>
          <p:nvPr/>
        </p:nvGrpSpPr>
        <p:grpSpPr>
          <a:xfrm>
            <a:off x="5214942" y="2571744"/>
            <a:ext cx="1849851" cy="584775"/>
            <a:chOff x="5214942" y="2571744"/>
            <a:chExt cx="1849851" cy="584775"/>
          </a:xfrm>
        </p:grpSpPr>
        <p:grpSp>
          <p:nvGrpSpPr>
            <p:cNvPr id="5" name="组合 112"/>
            <p:cNvGrpSpPr/>
            <p:nvPr/>
          </p:nvGrpSpPr>
          <p:grpSpPr>
            <a:xfrm>
              <a:off x="5214942" y="2571744"/>
              <a:ext cx="1849851" cy="584775"/>
              <a:chOff x="5097937" y="3357562"/>
              <a:chExt cx="1514899" cy="584775"/>
            </a:xfrm>
          </p:grpSpPr>
          <p:pic>
            <p:nvPicPr>
              <p:cNvPr id="41" name="图片 40" descr="4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390452" y="3357562"/>
                <a:ext cx="1222384" cy="415446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</p:pic>
          <p:sp>
            <p:nvSpPr>
              <p:cNvPr id="93" name="矩形 92"/>
              <p:cNvSpPr/>
              <p:nvPr/>
            </p:nvSpPr>
            <p:spPr>
              <a:xfrm>
                <a:off x="5097937" y="3357562"/>
                <a:ext cx="404589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 </a:t>
                </a:r>
                <a:r>
                  <a:rPr lang="en-US" altLang="zh-CN" sz="3200" dirty="0" smtClean="0">
                    <a:solidFill>
                      <a:schemeClr val="tx1"/>
                    </a:solidFill>
                    <a:latin typeface="+mn-ea"/>
                    <a:ea typeface="+mn-ea"/>
                  </a:rPr>
                  <a:t>6</a:t>
                </a:r>
                <a:endParaRPr lang="zh-CN" altLang="en-US" sz="3200" dirty="0">
                  <a:solidFill>
                    <a:srgbClr val="C00000"/>
                  </a:solidFill>
                  <a:latin typeface="+mn-ea"/>
                  <a:ea typeface="+mn-ea"/>
                </a:endParaRPr>
              </a:p>
            </p:txBody>
          </p:sp>
        </p:grpSp>
        <p:sp>
          <p:nvSpPr>
            <p:cNvPr id="73" name="矩形 72"/>
            <p:cNvSpPr/>
            <p:nvPr/>
          </p:nvSpPr>
          <p:spPr>
            <a:xfrm>
              <a:off x="5643570" y="2571744"/>
              <a:ext cx="132119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2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6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4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75" name="矩形 74"/>
          <p:cNvSpPr/>
          <p:nvPr/>
        </p:nvSpPr>
        <p:spPr>
          <a:xfrm>
            <a:off x="5643570" y="3071810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072198" y="3643314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000760" y="2071678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6357950" y="2000240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6215074" y="4071942"/>
            <a:ext cx="1071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108" name="直接连接符 107"/>
          <p:cNvCxnSpPr/>
          <p:nvPr/>
        </p:nvCxnSpPr>
        <p:spPr>
          <a:xfrm>
            <a:off x="5786446" y="4714884"/>
            <a:ext cx="121444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矩形 62"/>
          <p:cNvSpPr/>
          <p:nvPr/>
        </p:nvSpPr>
        <p:spPr>
          <a:xfrm>
            <a:off x="1928794" y="3000372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2285984" y="3572510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072198" y="3071810"/>
            <a:ext cx="4796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500826" y="3643314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7" grpId="0"/>
      <p:bldP spid="65" grpId="0"/>
      <p:bldP spid="84" grpId="0"/>
      <p:bldP spid="85" grpId="0"/>
      <p:bldP spid="98" grpId="0"/>
      <p:bldP spid="101" grpId="0"/>
      <p:bldP spid="103" grpId="0"/>
      <p:bldP spid="104" grpId="0"/>
      <p:bldP spid="105" grpId="0"/>
      <p:bldP spid="107" grpId="0"/>
      <p:bldP spid="51" grpId="0"/>
      <p:bldP spid="54" grpId="0"/>
      <p:bldP spid="58" grpId="0"/>
      <p:bldP spid="61" grpId="0"/>
      <p:bldP spid="70" grpId="0"/>
      <p:bldP spid="71" grpId="0"/>
      <p:bldP spid="75" grpId="0"/>
      <p:bldP spid="77" grpId="0"/>
      <p:bldP spid="82" grpId="0"/>
      <p:bldP spid="88" grpId="0"/>
      <p:bldP spid="102" grpId="0"/>
      <p:bldP spid="63" grpId="0"/>
      <p:bldP spid="64" grpId="0"/>
      <p:bldP spid="66" grpId="0"/>
      <p:bldP spid="6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714348" y="1000108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6.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文本框 12"/>
          <p:cNvSpPr txBox="1">
            <a:spLocks noChangeArrowheads="1"/>
          </p:cNvSpPr>
          <p:nvPr/>
        </p:nvSpPr>
        <p:spPr bwMode="auto">
          <a:xfrm>
            <a:off x="1500166" y="571480"/>
            <a:ext cx="564360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页练习四第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785786" y="1142984"/>
            <a:ext cx="7786742" cy="3929066"/>
            <a:chOff x="642910" y="1214422"/>
            <a:chExt cx="7786742" cy="3929066"/>
          </a:xfrm>
        </p:grpSpPr>
        <p:grpSp>
          <p:nvGrpSpPr>
            <p:cNvPr id="22" name="组合 21"/>
            <p:cNvGrpSpPr/>
            <p:nvPr/>
          </p:nvGrpSpPr>
          <p:grpSpPr>
            <a:xfrm>
              <a:off x="642910" y="1214422"/>
              <a:ext cx="7786742" cy="3929066"/>
              <a:chOff x="642910" y="1214422"/>
              <a:chExt cx="7786742" cy="3929066"/>
            </a:xfrm>
          </p:grpSpPr>
          <p:sp>
            <p:nvSpPr>
              <p:cNvPr id="17" name="波形 16"/>
              <p:cNvSpPr/>
              <p:nvPr/>
            </p:nvSpPr>
            <p:spPr>
              <a:xfrm>
                <a:off x="642910" y="1214422"/>
                <a:ext cx="7786710" cy="3929066"/>
              </a:xfrm>
              <a:prstGeom prst="wave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菱形 17"/>
              <p:cNvSpPr/>
              <p:nvPr/>
            </p:nvSpPr>
            <p:spPr>
              <a:xfrm>
                <a:off x="785786" y="1500174"/>
                <a:ext cx="1714512" cy="2786082"/>
              </a:xfrm>
              <a:prstGeom prst="diamond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菱形 18"/>
              <p:cNvSpPr/>
              <p:nvPr/>
            </p:nvSpPr>
            <p:spPr>
              <a:xfrm>
                <a:off x="2786050" y="1571612"/>
                <a:ext cx="1714512" cy="2786082"/>
              </a:xfrm>
              <a:prstGeom prst="diamond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菱形 19"/>
              <p:cNvSpPr/>
              <p:nvPr/>
            </p:nvSpPr>
            <p:spPr>
              <a:xfrm>
                <a:off x="4714876" y="2143116"/>
                <a:ext cx="1714512" cy="2786082"/>
              </a:xfrm>
              <a:prstGeom prst="diamond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菱形 20"/>
              <p:cNvSpPr/>
              <p:nvPr/>
            </p:nvSpPr>
            <p:spPr>
              <a:xfrm>
                <a:off x="6715140" y="2214554"/>
                <a:ext cx="1714512" cy="2786082"/>
              </a:xfrm>
              <a:prstGeom prst="diamond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857224" y="2643182"/>
              <a:ext cx="1571636" cy="584775"/>
              <a:chOff x="857224" y="2643182"/>
              <a:chExt cx="1571636" cy="584775"/>
            </a:xfrm>
          </p:grpSpPr>
          <p:pic>
            <p:nvPicPr>
              <p:cNvPr id="24" name="图片 23" descr="4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42976" y="2714620"/>
                <a:ext cx="1285884" cy="415446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</p:pic>
          <p:sp>
            <p:nvSpPr>
              <p:cNvPr id="25" name="矩形 24"/>
              <p:cNvSpPr/>
              <p:nvPr/>
            </p:nvSpPr>
            <p:spPr>
              <a:xfrm>
                <a:off x="1357290" y="2643182"/>
                <a:ext cx="761747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257</a:t>
                </a:r>
                <a:endParaRPr lang="zh-CN" altLang="en-US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857224" y="2643182"/>
                <a:ext cx="377026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5</a:t>
                </a:r>
                <a:endParaRPr lang="zh-CN" altLang="en-US" sz="32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4786314" y="3286124"/>
              <a:ext cx="1571636" cy="584775"/>
              <a:chOff x="857224" y="2643182"/>
              <a:chExt cx="1571636" cy="584775"/>
            </a:xfrm>
          </p:grpSpPr>
          <p:pic>
            <p:nvPicPr>
              <p:cNvPr id="30" name="图片 29" descr="4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42976" y="2714620"/>
                <a:ext cx="1285884" cy="415446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</p:pic>
          <p:sp>
            <p:nvSpPr>
              <p:cNvPr id="31" name="矩形 30"/>
              <p:cNvSpPr/>
              <p:nvPr/>
            </p:nvSpPr>
            <p:spPr>
              <a:xfrm>
                <a:off x="1357290" y="2643182"/>
                <a:ext cx="761747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183</a:t>
                </a:r>
                <a:endPara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857224" y="2643182"/>
                <a:ext cx="377026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4</a:t>
                </a:r>
                <a:endPara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6786578" y="3286124"/>
              <a:ext cx="1571636" cy="584775"/>
              <a:chOff x="857224" y="2643182"/>
              <a:chExt cx="1571636" cy="584775"/>
            </a:xfrm>
          </p:grpSpPr>
          <p:pic>
            <p:nvPicPr>
              <p:cNvPr id="34" name="图片 33" descr="4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42976" y="2714620"/>
                <a:ext cx="1285884" cy="415446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</p:pic>
          <p:sp>
            <p:nvSpPr>
              <p:cNvPr id="35" name="矩形 34"/>
              <p:cNvSpPr/>
              <p:nvPr/>
            </p:nvSpPr>
            <p:spPr>
              <a:xfrm>
                <a:off x="1357290" y="2643182"/>
                <a:ext cx="761747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317</a:t>
                </a:r>
                <a:endPara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857224" y="2643182"/>
                <a:ext cx="377026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2</a:t>
                </a:r>
                <a:endPara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2857488" y="2643182"/>
              <a:ext cx="1571636" cy="584775"/>
              <a:chOff x="857224" y="2643182"/>
              <a:chExt cx="1571636" cy="584775"/>
            </a:xfrm>
          </p:grpSpPr>
          <p:pic>
            <p:nvPicPr>
              <p:cNvPr id="38" name="图片 37" descr="4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42976" y="2714620"/>
                <a:ext cx="1285884" cy="415446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</p:pic>
          <p:sp>
            <p:nvSpPr>
              <p:cNvPr id="39" name="矩形 38"/>
              <p:cNvSpPr/>
              <p:nvPr/>
            </p:nvSpPr>
            <p:spPr>
              <a:xfrm>
                <a:off x="1357290" y="2643182"/>
                <a:ext cx="761747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804</a:t>
                </a:r>
                <a:endPara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857224" y="2643182"/>
                <a:ext cx="377026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6</a:t>
                </a:r>
                <a:endPara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</p:grpSp>
      <p:sp>
        <p:nvSpPr>
          <p:cNvPr id="43" name="圆角矩形 42"/>
          <p:cNvSpPr/>
          <p:nvPr/>
        </p:nvSpPr>
        <p:spPr>
          <a:xfrm>
            <a:off x="2660954" y="5214950"/>
            <a:ext cx="4786346" cy="92869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给商是两位数的涂上红色，商是三位数的涂上黄色。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928662" y="1428736"/>
            <a:ext cx="1714512" cy="2786082"/>
            <a:chOff x="5357818" y="428604"/>
            <a:chExt cx="1714512" cy="2786082"/>
          </a:xfrm>
        </p:grpSpPr>
        <p:sp>
          <p:nvSpPr>
            <p:cNvPr id="44" name="菱形 43"/>
            <p:cNvSpPr/>
            <p:nvPr/>
          </p:nvSpPr>
          <p:spPr>
            <a:xfrm>
              <a:off x="5357818" y="428604"/>
              <a:ext cx="1714512" cy="2786082"/>
            </a:xfrm>
            <a:prstGeom prst="diamond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5" name="图片 44" descr="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43570" y="1500174"/>
              <a:ext cx="1285884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46" name="矩形 45"/>
            <p:cNvSpPr/>
            <p:nvPr/>
          </p:nvSpPr>
          <p:spPr>
            <a:xfrm>
              <a:off x="5929322" y="1500174"/>
              <a:ext cx="76174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257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357818" y="1428736"/>
              <a:ext cx="37702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5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928926" y="1500174"/>
            <a:ext cx="1714512" cy="2786082"/>
            <a:chOff x="5929322" y="357166"/>
            <a:chExt cx="1714512" cy="2786082"/>
          </a:xfrm>
        </p:grpSpPr>
        <p:sp>
          <p:nvSpPr>
            <p:cNvPr id="49" name="菱形 48"/>
            <p:cNvSpPr/>
            <p:nvPr/>
          </p:nvSpPr>
          <p:spPr>
            <a:xfrm>
              <a:off x="5929322" y="357166"/>
              <a:ext cx="1714512" cy="2786082"/>
            </a:xfrm>
            <a:prstGeom prst="diamon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0" name="图片 49" descr="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15074" y="1500174"/>
              <a:ext cx="1285884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51" name="矩形 50"/>
            <p:cNvSpPr/>
            <p:nvPr/>
          </p:nvSpPr>
          <p:spPr>
            <a:xfrm>
              <a:off x="6429388" y="1428736"/>
              <a:ext cx="76174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804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5929322" y="1428736"/>
              <a:ext cx="37702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6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857752" y="2071678"/>
            <a:ext cx="1714512" cy="2786082"/>
            <a:chOff x="5357818" y="428604"/>
            <a:chExt cx="1714512" cy="2786082"/>
          </a:xfrm>
        </p:grpSpPr>
        <p:sp>
          <p:nvSpPr>
            <p:cNvPr id="66" name="菱形 65"/>
            <p:cNvSpPr/>
            <p:nvPr/>
          </p:nvSpPr>
          <p:spPr>
            <a:xfrm>
              <a:off x="5357818" y="428604"/>
              <a:ext cx="1714512" cy="2786082"/>
            </a:xfrm>
            <a:prstGeom prst="diamond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7" name="图片 66" descr="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43570" y="1500174"/>
              <a:ext cx="1285884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68" name="矩形 67"/>
            <p:cNvSpPr/>
            <p:nvPr/>
          </p:nvSpPr>
          <p:spPr>
            <a:xfrm>
              <a:off x="5929322" y="1500174"/>
              <a:ext cx="80983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</a:rPr>
                <a:t>183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5357818" y="1428736"/>
              <a:ext cx="39305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</a:rPr>
                <a:t>4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858016" y="2143116"/>
            <a:ext cx="1714512" cy="2786082"/>
            <a:chOff x="5929322" y="357166"/>
            <a:chExt cx="1714512" cy="2786082"/>
          </a:xfrm>
        </p:grpSpPr>
        <p:sp>
          <p:nvSpPr>
            <p:cNvPr id="71" name="菱形 70"/>
            <p:cNvSpPr/>
            <p:nvPr/>
          </p:nvSpPr>
          <p:spPr>
            <a:xfrm>
              <a:off x="5929322" y="357166"/>
              <a:ext cx="1714512" cy="2786082"/>
            </a:xfrm>
            <a:prstGeom prst="diamon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2" name="图片 71" descr="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15074" y="1500174"/>
              <a:ext cx="1285884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73" name="矩形 72"/>
            <p:cNvSpPr/>
            <p:nvPr/>
          </p:nvSpPr>
          <p:spPr>
            <a:xfrm>
              <a:off x="6429388" y="1428736"/>
              <a:ext cx="76174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317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5929322" y="1428736"/>
              <a:ext cx="37702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5214942" y="6000768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785786" y="1285861"/>
            <a:ext cx="7929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7.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下面的计算正确吗？把错误的改正过来。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1500166" y="571480"/>
            <a:ext cx="564360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页练习四第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</a:p>
        </p:txBody>
      </p:sp>
      <p:pic>
        <p:nvPicPr>
          <p:cNvPr id="14" name="图片 13" descr="qq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1857364"/>
            <a:ext cx="8215370" cy="350046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71472" y="5214950"/>
            <a:ext cx="15001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（ </a:t>
            </a:r>
            <a:r>
              <a:rPr lang="en-US" altLang="zh-CN" sz="3200" dirty="0" smtClean="0">
                <a:latin typeface="+mn-ea"/>
                <a:ea typeface="+mn-ea"/>
              </a:rPr>
              <a:t>×</a:t>
            </a:r>
            <a:r>
              <a:rPr lang="zh-CN" altLang="en-US" sz="3200" dirty="0" smtClean="0">
                <a:latin typeface="+mn-ea"/>
                <a:ea typeface="+mn-ea"/>
              </a:rPr>
              <a:t> ）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14744" y="5286388"/>
            <a:ext cx="15001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（ </a:t>
            </a:r>
            <a:r>
              <a:rPr lang="en-US" altLang="zh-CN" sz="3200" dirty="0" smtClean="0">
                <a:latin typeface="+mn-ea"/>
                <a:ea typeface="+mn-ea"/>
              </a:rPr>
              <a:t>×</a:t>
            </a:r>
            <a:r>
              <a:rPr lang="zh-CN" altLang="en-US" sz="3200" dirty="0" smtClean="0">
                <a:latin typeface="+mn-ea"/>
                <a:ea typeface="+mn-ea"/>
              </a:rPr>
              <a:t> ）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786578" y="5214950"/>
            <a:ext cx="15001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（ √ ）</a:t>
            </a:r>
            <a:endParaRPr lang="zh-CN" altLang="en-US" sz="3200" dirty="0">
              <a:latin typeface="+mn-ea"/>
              <a:ea typeface="+mn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143108" y="2500306"/>
            <a:ext cx="1365260" cy="656213"/>
            <a:chOff x="2143108" y="2500306"/>
            <a:chExt cx="1365260" cy="656213"/>
          </a:xfrm>
        </p:grpSpPr>
        <p:pic>
          <p:nvPicPr>
            <p:cNvPr id="18" name="图片 17" descr="4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00298" y="2571744"/>
              <a:ext cx="1008070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19" name="矩形 18"/>
            <p:cNvSpPr/>
            <p:nvPr/>
          </p:nvSpPr>
          <p:spPr>
            <a:xfrm>
              <a:off x="2143108" y="2500306"/>
              <a:ext cx="39305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</a:rPr>
                <a:t>3</a:t>
              </a:r>
              <a:endParaRPr lang="zh-CN" altLang="en-US" sz="3200" dirty="0">
                <a:solidFill>
                  <a:srgbClr val="C00000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2571736" y="2571744"/>
              <a:ext cx="80983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</a:rPr>
                <a:t>256</a:t>
              </a:r>
              <a:endParaRPr lang="zh-CN" altLang="en-US" sz="3200" dirty="0">
                <a:solidFill>
                  <a:srgbClr val="C00000"/>
                </a:solidFill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2786050" y="2071678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</a:rPr>
              <a:t>8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643174" y="3000372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</a:rPr>
              <a:t>24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2357422" y="3500438"/>
            <a:ext cx="121444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2786050" y="3500438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</a:rPr>
              <a:t>1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000364" y="3500438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</a:rPr>
              <a:t>6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000364" y="2071678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</a:rPr>
              <a:t>5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786050" y="3929066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</a:rPr>
              <a:t>15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2357422" y="4429132"/>
            <a:ext cx="121444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3000364" y="4429132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</a:rPr>
              <a:t>1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143504" y="2357430"/>
            <a:ext cx="1365260" cy="656213"/>
            <a:chOff x="2143108" y="2500306"/>
            <a:chExt cx="1365260" cy="656213"/>
          </a:xfrm>
        </p:grpSpPr>
        <p:pic>
          <p:nvPicPr>
            <p:cNvPr id="34" name="图片 33" descr="4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00298" y="2571744"/>
              <a:ext cx="1008070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35" name="矩形 34"/>
            <p:cNvSpPr/>
            <p:nvPr/>
          </p:nvSpPr>
          <p:spPr>
            <a:xfrm>
              <a:off x="2143108" y="2500306"/>
              <a:ext cx="39305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</a:rPr>
                <a:t>4</a:t>
              </a:r>
              <a:endParaRPr lang="zh-CN" altLang="en-US" sz="3200" dirty="0">
                <a:solidFill>
                  <a:srgbClr val="C00000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571736" y="2571744"/>
              <a:ext cx="80983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</a:rPr>
                <a:t>256</a:t>
              </a:r>
              <a:endParaRPr lang="zh-CN" altLang="en-US" sz="3200" dirty="0">
                <a:solidFill>
                  <a:srgbClr val="C00000"/>
                </a:solidFill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5786446" y="2000240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</a:rPr>
              <a:t>6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572132" y="2857496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</a:rPr>
              <a:t>24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5286380" y="3286124"/>
            <a:ext cx="121444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5786446" y="3357562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</a:rPr>
              <a:t>1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072198" y="3357562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</a:rPr>
              <a:t>6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000760" y="2000240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</a:rPr>
              <a:t>4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786446" y="3786190"/>
            <a:ext cx="6944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smtClean="0">
                <a:solidFill>
                  <a:srgbClr val="C00000"/>
                </a:solidFill>
              </a:rPr>
              <a:t>6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5429256" y="4357694"/>
            <a:ext cx="121444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6072198" y="4357694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</a:rPr>
              <a:t>0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1" grpId="0"/>
      <p:bldP spid="22" grpId="0"/>
      <p:bldP spid="24" grpId="0"/>
      <p:bldP spid="27" grpId="0"/>
      <p:bldP spid="28" grpId="0"/>
      <p:bldP spid="29" grpId="0"/>
      <p:bldP spid="31" grpId="0"/>
      <p:bldP spid="37" grpId="0"/>
      <p:bldP spid="38" grpId="0"/>
      <p:bldP spid="40" grpId="0"/>
      <p:bldP spid="41" grpId="0"/>
      <p:bldP spid="42" grpId="0"/>
      <p:bldP spid="43" grpId="0"/>
      <p:bldP spid="4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rId4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rId5" action="ppaction://hlinksldjump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6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8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571473" y="714356"/>
            <a:ext cx="5429288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en-US" sz="3200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基础题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计算。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643042" y="1785926"/>
            <a:ext cx="20505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276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÷2=</a:t>
            </a:r>
            <a:r>
              <a:rPr lang="zh-CN" altLang="en-US" sz="3200" dirty="0" smtClean="0"/>
              <a:t>　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14942" y="1785926"/>
            <a:ext cx="16385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456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571868" y="1785926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138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000892" y="1785926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114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643042" y="2928934"/>
            <a:ext cx="20505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756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dirty="0" smtClean="0"/>
              <a:t>　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14942" y="2928934"/>
            <a:ext cx="20505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945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dirty="0" smtClean="0"/>
              <a:t>　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643042" y="3929066"/>
            <a:ext cx="20505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336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dirty="0" smtClean="0"/>
              <a:t>　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143504" y="3929066"/>
            <a:ext cx="20505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298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dirty="0" smtClean="0"/>
              <a:t>　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714480" y="5000636"/>
            <a:ext cx="20505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684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dirty="0" smtClean="0"/>
              <a:t>　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143504" y="5000636"/>
            <a:ext cx="20505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610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dirty="0" smtClean="0"/>
              <a:t>　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643306" y="2857496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126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7072330" y="2928934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135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3643306" y="3929066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112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072330" y="3929066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149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714744" y="5000636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114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7072330" y="5000636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122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54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571472" y="714356"/>
            <a:ext cx="735811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竖式计算。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285852" y="1714488"/>
            <a:ext cx="2255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565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 </a:t>
            </a:r>
            <a:r>
              <a:rPr lang="zh-CN" altLang="en-US" sz="3200" dirty="0" smtClean="0"/>
              <a:t>　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57752" y="1714488"/>
            <a:ext cx="17411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34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8÷3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9" name="图片 18" descr="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04" y="2786058"/>
            <a:ext cx="1500198" cy="415446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0" name="矩形 19"/>
          <p:cNvSpPr/>
          <p:nvPr/>
        </p:nvSpPr>
        <p:spPr>
          <a:xfrm>
            <a:off x="1714480" y="2786058"/>
            <a:ext cx="12084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214414" y="271462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857356" y="2214554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785918" y="3286124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643042" y="3786190"/>
            <a:ext cx="1143008" cy="131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2143108" y="378619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071670" y="4286256"/>
            <a:ext cx="3879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1643042" y="4786322"/>
            <a:ext cx="1143008" cy="131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2428860" y="585789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4" name="图片 33" descr="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190" y="2772876"/>
            <a:ext cx="1714512" cy="415446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35" name="矩形 34"/>
          <p:cNvSpPr/>
          <p:nvPr/>
        </p:nvSpPr>
        <p:spPr>
          <a:xfrm>
            <a:off x="5214942" y="2772876"/>
            <a:ext cx="12084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3 4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572000" y="271462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286380" y="228599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286380" y="3247671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5072066" y="3781815"/>
            <a:ext cx="1285884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5715008" y="378619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715008" y="228599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643570" y="4214818"/>
            <a:ext cx="3879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5072066" y="4714884"/>
            <a:ext cx="1357322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5715008" y="4714884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2857488" y="1714488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113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643702" y="1714488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116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143108" y="2214554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2143108" y="4786322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428860" y="4786322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428860" y="2214554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143108" y="5286388"/>
            <a:ext cx="78581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15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1785918" y="5786454"/>
            <a:ext cx="1143008" cy="131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/>
          <p:cNvSpPr/>
          <p:nvPr/>
        </p:nvSpPr>
        <p:spPr>
          <a:xfrm>
            <a:off x="6072198" y="4714884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6072198" y="228599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715008" y="5214950"/>
            <a:ext cx="7981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1 8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5214942" y="5786454"/>
            <a:ext cx="1357322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矩形 67"/>
          <p:cNvSpPr/>
          <p:nvPr/>
        </p:nvSpPr>
        <p:spPr>
          <a:xfrm>
            <a:off x="6072198" y="585789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7" grpId="0"/>
      <p:bldP spid="30" grpId="0"/>
      <p:bldP spid="32" grpId="0"/>
      <p:bldP spid="35" grpId="0"/>
      <p:bldP spid="36" grpId="0"/>
      <p:bldP spid="37" grpId="0"/>
      <p:bldP spid="38" grpId="0"/>
      <p:bldP spid="40" grpId="0"/>
      <p:bldP spid="41" grpId="0"/>
      <p:bldP spid="42" grpId="0"/>
      <p:bldP spid="44" grpId="0"/>
      <p:bldP spid="52" grpId="0"/>
      <p:bldP spid="55" grpId="0"/>
      <p:bldP spid="46" grpId="0"/>
      <p:bldP spid="56" grpId="0"/>
      <p:bldP spid="57" grpId="0"/>
      <p:bldP spid="58" grpId="0"/>
      <p:bldP spid="59" grpId="0"/>
      <p:bldP spid="64" grpId="0"/>
      <p:bldP spid="65" grpId="0"/>
      <p:bldP spid="66" grpId="0"/>
      <p:bldP spid="6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571472" y="714356"/>
            <a:ext cx="735811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竖式计算。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285852" y="1714488"/>
            <a:ext cx="2255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854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 </a:t>
            </a:r>
            <a:r>
              <a:rPr lang="zh-CN" altLang="en-US" sz="3200" dirty="0" smtClean="0"/>
              <a:t>　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57752" y="1714488"/>
            <a:ext cx="17411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952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9" name="图片 18" descr="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04" y="2786058"/>
            <a:ext cx="1500198" cy="415446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0" name="矩形 19"/>
          <p:cNvSpPr/>
          <p:nvPr/>
        </p:nvSpPr>
        <p:spPr>
          <a:xfrm>
            <a:off x="1714480" y="2786058"/>
            <a:ext cx="14135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214414" y="271462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857356" y="2214554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785918" y="3286124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643042" y="3786190"/>
            <a:ext cx="1285884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2143108" y="378619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071670" y="4286256"/>
            <a:ext cx="3879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1643042" y="4786322"/>
            <a:ext cx="1428760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2571736" y="585789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4" name="图片 33" descr="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190" y="2772876"/>
            <a:ext cx="1714512" cy="415446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35" name="矩形 34"/>
          <p:cNvSpPr/>
          <p:nvPr/>
        </p:nvSpPr>
        <p:spPr>
          <a:xfrm>
            <a:off x="5214942" y="2772876"/>
            <a:ext cx="12084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9 5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572000" y="271462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286380" y="228599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286380" y="3247671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5072066" y="3781815"/>
            <a:ext cx="1285884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5715008" y="378619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715008" y="228599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787080" y="4214818"/>
            <a:ext cx="3879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5072066" y="4714884"/>
            <a:ext cx="1357322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5715008" y="4714884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000364" y="1714488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122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643702" y="1714488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119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214546" y="2214554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2143108" y="4786322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643174" y="4786322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571736" y="2214554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143108" y="5286388"/>
            <a:ext cx="7858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1785918" y="5786454"/>
            <a:ext cx="1285884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/>
          <p:cNvSpPr/>
          <p:nvPr/>
        </p:nvSpPr>
        <p:spPr>
          <a:xfrm>
            <a:off x="6072198" y="4714884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6072198" y="228599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715008" y="5214950"/>
            <a:ext cx="7981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7 2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5214942" y="5786454"/>
            <a:ext cx="1357322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矩形 67"/>
          <p:cNvSpPr/>
          <p:nvPr/>
        </p:nvSpPr>
        <p:spPr>
          <a:xfrm>
            <a:off x="6072198" y="585789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785918" y="378619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785918" y="4286256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643174" y="5286388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286380" y="378619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7" grpId="0"/>
      <p:bldP spid="30" grpId="0"/>
      <p:bldP spid="32" grpId="0"/>
      <p:bldP spid="35" grpId="0"/>
      <p:bldP spid="36" grpId="0"/>
      <p:bldP spid="37" grpId="0"/>
      <p:bldP spid="38" grpId="0"/>
      <p:bldP spid="40" grpId="0"/>
      <p:bldP spid="41" grpId="0"/>
      <p:bldP spid="42" grpId="0"/>
      <p:bldP spid="44" grpId="0"/>
      <p:bldP spid="52" grpId="0"/>
      <p:bldP spid="55" grpId="0"/>
      <p:bldP spid="46" grpId="0"/>
      <p:bldP spid="56" grpId="0"/>
      <p:bldP spid="57" grpId="0"/>
      <p:bldP spid="58" grpId="0"/>
      <p:bldP spid="59" grpId="0"/>
      <p:bldP spid="64" grpId="0"/>
      <p:bldP spid="65" grpId="0"/>
      <p:bldP spid="66" grpId="0"/>
      <p:bldP spid="68" grpId="0"/>
      <p:bldP spid="45" grpId="0"/>
      <p:bldP spid="47" grpId="0"/>
      <p:bldP spid="51" grpId="0"/>
      <p:bldP spid="5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428596" y="714356"/>
            <a:ext cx="7929618" cy="1571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（难点题）</a:t>
            </a:r>
            <a:r>
              <a:rPr lang="en-US" sz="3200" dirty="0" smtClean="0"/>
              <a:t>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数学门诊。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对的打“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√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错的打“✕”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并改正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000100" y="1928802"/>
            <a:ext cx="1857388" cy="3013667"/>
            <a:chOff x="1142976" y="1857364"/>
            <a:chExt cx="1857388" cy="3013667"/>
          </a:xfrm>
        </p:grpSpPr>
        <p:pic>
          <p:nvPicPr>
            <p:cNvPr id="10" name="图片 9" descr="4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00166" y="2357430"/>
              <a:ext cx="1500198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11" name="矩形 10"/>
            <p:cNvSpPr/>
            <p:nvPr/>
          </p:nvSpPr>
          <p:spPr>
            <a:xfrm>
              <a:off x="1571604" y="2285992"/>
              <a:ext cx="1413510" cy="5835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9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142976" y="2285992"/>
              <a:ext cx="37702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786552" y="1857364"/>
              <a:ext cx="37702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643042" y="2643182"/>
              <a:ext cx="37702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9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1571604" y="3143248"/>
              <a:ext cx="1285884" cy="158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矩形 15"/>
            <p:cNvSpPr/>
            <p:nvPr/>
          </p:nvSpPr>
          <p:spPr>
            <a:xfrm>
              <a:off x="2428860" y="3214686"/>
              <a:ext cx="37702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428860" y="1857364"/>
              <a:ext cx="37702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428860" y="3714752"/>
              <a:ext cx="37702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1643042" y="4214818"/>
              <a:ext cx="1285884" cy="158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 19"/>
            <p:cNvSpPr/>
            <p:nvPr/>
          </p:nvSpPr>
          <p:spPr>
            <a:xfrm>
              <a:off x="2428860" y="4286256"/>
              <a:ext cx="37702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0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572132" y="1714488"/>
            <a:ext cx="1857388" cy="3655658"/>
            <a:chOff x="1142976" y="1857364"/>
            <a:chExt cx="1857388" cy="3655658"/>
          </a:xfrm>
        </p:grpSpPr>
        <p:pic>
          <p:nvPicPr>
            <p:cNvPr id="26" name="图片 25" descr="4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00166" y="2357430"/>
              <a:ext cx="1500198" cy="41544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27" name="矩形 26"/>
            <p:cNvSpPr/>
            <p:nvPr/>
          </p:nvSpPr>
          <p:spPr>
            <a:xfrm>
              <a:off x="1571604" y="2285992"/>
              <a:ext cx="1413510" cy="5835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7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8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4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142976" y="2285992"/>
              <a:ext cx="37702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7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643042" y="1857364"/>
              <a:ext cx="37702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643042" y="2643182"/>
              <a:ext cx="37702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7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1571604" y="3143248"/>
              <a:ext cx="1285884" cy="158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32"/>
            <p:cNvSpPr/>
            <p:nvPr/>
          </p:nvSpPr>
          <p:spPr>
            <a:xfrm>
              <a:off x="2428860" y="1857364"/>
              <a:ext cx="37702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1643042" y="4071942"/>
              <a:ext cx="1285884" cy="158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矩形 35"/>
            <p:cNvSpPr/>
            <p:nvPr/>
          </p:nvSpPr>
          <p:spPr>
            <a:xfrm>
              <a:off x="2428860" y="4928247"/>
              <a:ext cx="37702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0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6500826" y="3000372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500826" y="1714488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500826" y="3429000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500826" y="3929066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858016" y="3929066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500826" y="4357694"/>
            <a:ext cx="9286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6215074" y="4929198"/>
            <a:ext cx="1285884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1285852" y="5072074"/>
            <a:ext cx="23574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  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×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215074" y="5500702"/>
            <a:ext cx="18341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 √ 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）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48" name="图片 47" descr="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3306" y="2428868"/>
            <a:ext cx="1500198" cy="415446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49" name="矩形 48"/>
          <p:cNvSpPr/>
          <p:nvPr/>
        </p:nvSpPr>
        <p:spPr>
          <a:xfrm>
            <a:off x="3714744" y="2357430"/>
            <a:ext cx="14135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286116" y="2357430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786182" y="1928802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786182" y="2714620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3714744" y="3214686"/>
            <a:ext cx="1285884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4572000" y="4286257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572000" y="1928802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4214810" y="3786190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3786182" y="4286256"/>
            <a:ext cx="1285884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 59"/>
          <p:cNvSpPr/>
          <p:nvPr/>
        </p:nvSpPr>
        <p:spPr>
          <a:xfrm>
            <a:off x="4572000" y="5286388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214810" y="3286124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4214810" y="1928802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572000" y="4714884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3857620" y="5214950"/>
            <a:ext cx="1285884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Group 8"/>
          <p:cNvGrpSpPr/>
          <p:nvPr/>
        </p:nvGrpSpPr>
        <p:grpSpPr bwMode="auto">
          <a:xfrm>
            <a:off x="4786314" y="6000768"/>
            <a:ext cx="1943100" cy="525791"/>
            <a:chOff x="1474" y="3702"/>
            <a:chExt cx="952" cy="499"/>
          </a:xfrm>
        </p:grpSpPr>
        <p:sp>
          <p:nvSpPr>
            <p:cNvPr id="66" name="AutoShape 9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7" name="Text Box 10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9" grpId="0"/>
      <p:bldP spid="50" grpId="0"/>
      <p:bldP spid="51" grpId="0"/>
      <p:bldP spid="52" grpId="0"/>
      <p:bldP spid="54" grpId="0"/>
      <p:bldP spid="55" grpId="0"/>
      <p:bldP spid="58" grpId="0"/>
      <p:bldP spid="60" grpId="0"/>
      <p:bldP spid="61" grpId="0"/>
      <p:bldP spid="62" grpId="0"/>
      <p:bldP spid="6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1000100" y="714356"/>
            <a:ext cx="7715304" cy="3049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难点题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水果店运来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429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千克苹果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用同样的箱子装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每箱能装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千克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准备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个箱子够吗？</a:t>
            </a:r>
          </a:p>
          <a:p>
            <a:pPr>
              <a:lnSpc>
                <a:spcPct val="150000"/>
              </a:lnSpc>
            </a:pP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1571604" y="3500438"/>
            <a:ext cx="63579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429÷8=53(</a:t>
            </a:r>
            <a:r>
              <a:rPr lang="zh-CN" altLang="en-US" sz="3200" dirty="0" smtClean="0">
                <a:latin typeface="宋体" panose="02010600030101010101" pitchFamily="2" charset="-122"/>
              </a:rPr>
              <a:t>箱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 </a:t>
            </a:r>
            <a:r>
              <a:rPr lang="en-US" altLang="zh-CN" sz="3200" dirty="0" smtClean="0">
                <a:latin typeface="宋体" panose="02010600030101010101" pitchFamily="2" charset="-122"/>
              </a:rPr>
              <a:t>……</a:t>
            </a:r>
            <a:r>
              <a:rPr lang="en-US" sz="3200" dirty="0" smtClean="0">
                <a:latin typeface="宋体" panose="02010600030101010101" pitchFamily="2" charset="-122"/>
              </a:rPr>
              <a:t>5(</a:t>
            </a:r>
            <a:r>
              <a:rPr lang="zh-CN" altLang="en-US" sz="3200" dirty="0" smtClean="0">
                <a:latin typeface="宋体" panose="02010600030101010101" pitchFamily="2" charset="-122"/>
              </a:rPr>
              <a:t>千克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 smtClean="0">
              <a:latin typeface="宋体" panose="02010600030101010101" pitchFamily="2" charset="-122"/>
            </a:endParaRPr>
          </a:p>
          <a:p>
            <a:r>
              <a:rPr lang="zh-CN" altLang="en-US" sz="3200" dirty="0" smtClean="0">
                <a:latin typeface="宋体" panose="02010600030101010101" pitchFamily="2" charset="-122"/>
              </a:rPr>
              <a:t>　 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71604" y="4786322"/>
            <a:ext cx="4512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</a:t>
            </a:r>
            <a:r>
              <a:rPr lang="en-US" sz="3200" dirty="0" smtClean="0">
                <a:latin typeface="宋体" panose="02010600030101010101" pitchFamily="2" charset="-122"/>
              </a:rPr>
              <a:t>:</a:t>
            </a:r>
            <a:r>
              <a:rPr lang="zh-CN" altLang="en-US" sz="3200" dirty="0" smtClean="0">
                <a:latin typeface="宋体" panose="02010600030101010101" pitchFamily="2" charset="-122"/>
              </a:rPr>
              <a:t>准备</a:t>
            </a:r>
            <a:r>
              <a:rPr lang="en-US" altLang="zh-CN" sz="3200" dirty="0" smtClean="0">
                <a:latin typeface="宋体" panose="02010600030101010101" pitchFamily="2" charset="-122"/>
              </a:rPr>
              <a:t>53</a:t>
            </a:r>
            <a:r>
              <a:rPr lang="zh-CN" altLang="en-US" sz="3200" dirty="0" smtClean="0">
                <a:latin typeface="宋体" panose="02010600030101010101" pitchFamily="2" charset="-122"/>
              </a:rPr>
              <a:t>个箱子不够</a:t>
            </a:r>
            <a:r>
              <a:rPr lang="zh-CN" altLang="en-US" sz="3200" dirty="0" smtClean="0">
                <a:latin typeface="+mn-ea"/>
                <a:ea typeface="+mn-ea"/>
              </a:rPr>
              <a:t>。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071538" y="785794"/>
            <a:ext cx="750099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用竖式计算下面各题 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00100" y="1643050"/>
            <a:ext cx="7786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5" name="图片 24" descr="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2714620"/>
            <a:ext cx="1044575" cy="458788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6" name="TextBox 25"/>
          <p:cNvSpPr txBox="1"/>
          <p:nvPr/>
        </p:nvSpPr>
        <p:spPr>
          <a:xfrm>
            <a:off x="1857375" y="2714625"/>
            <a:ext cx="14103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57290" y="2714620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857356" y="2214554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857375" y="3214370"/>
            <a:ext cx="13271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1785918" y="3714752"/>
            <a:ext cx="86423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1857356" y="3714752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285984" y="3714752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285984" y="2214554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857356" y="4286256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1857356" y="4857760"/>
            <a:ext cx="86423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2214546" y="4857760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6" name="图片 45" descr="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32" y="2714620"/>
            <a:ext cx="1044575" cy="458788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48" name="TextBox 47"/>
          <p:cNvSpPr txBox="1"/>
          <p:nvPr/>
        </p:nvSpPr>
        <p:spPr>
          <a:xfrm>
            <a:off x="5643880" y="2714625"/>
            <a:ext cx="13271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143504" y="2714620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072198" y="2285992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643570" y="3286124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5715008" y="3929066"/>
            <a:ext cx="86423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6072198" y="4071942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55" name="Group 16"/>
          <p:cNvGrpSpPr/>
          <p:nvPr/>
        </p:nvGrpSpPr>
        <p:grpSpPr bwMode="auto">
          <a:xfrm>
            <a:off x="5857884" y="5572140"/>
            <a:ext cx="1684338" cy="876299"/>
            <a:chOff x="1772" y="3114"/>
            <a:chExt cx="1061" cy="552"/>
          </a:xfrm>
        </p:grpSpPr>
        <p:pic>
          <p:nvPicPr>
            <p:cNvPr id="56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2" y="3114"/>
              <a:ext cx="1043" cy="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1817" y="3339"/>
              <a:ext cx="10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285852" y="1643050"/>
            <a:ext cx="2500330" cy="584775"/>
            <a:chOff x="928662" y="5643578"/>
            <a:chExt cx="1959191" cy="584775"/>
          </a:xfrm>
        </p:grpSpPr>
        <p:sp>
          <p:nvSpPr>
            <p:cNvPr id="30" name="圆角矩形 29"/>
            <p:cNvSpPr/>
            <p:nvPr/>
          </p:nvSpPr>
          <p:spPr>
            <a:xfrm>
              <a:off x="928662" y="5643578"/>
              <a:ext cx="1928826" cy="571504"/>
            </a:xfrm>
            <a:prstGeom prst="round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928662" y="5643578"/>
              <a:ext cx="195919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56</a:t>
              </a:r>
              <a:r>
                <a:rPr 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÷4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=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　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2786050" y="1643050"/>
            <a:ext cx="9076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14</a:t>
            </a:r>
            <a:r>
              <a:rPr lang="zh-CN" altLang="en-US" dirty="0" smtClean="0">
                <a:latin typeface="宋体" panose="02010600030101010101" pitchFamily="2" charset="-122"/>
              </a:rPr>
              <a:t>　</a:t>
            </a:r>
            <a:endParaRPr lang="zh-CN" altLang="en-US" dirty="0">
              <a:latin typeface="宋体" panose="02010600030101010101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072066" y="1714488"/>
            <a:ext cx="2214578" cy="584775"/>
            <a:chOff x="3571868" y="4929198"/>
            <a:chExt cx="1928826" cy="584775"/>
          </a:xfrm>
        </p:grpSpPr>
        <p:sp>
          <p:nvSpPr>
            <p:cNvPr id="31" name="圆角矩形 30"/>
            <p:cNvSpPr/>
            <p:nvPr/>
          </p:nvSpPr>
          <p:spPr>
            <a:xfrm>
              <a:off x="3571868" y="4929198"/>
              <a:ext cx="1928826" cy="571504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3571868" y="4929198"/>
              <a:ext cx="144623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56</a:t>
              </a:r>
              <a:r>
                <a:rPr 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÷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7=</a:t>
              </a:r>
              <a:endPara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6572264" y="1714488"/>
            <a:ext cx="7008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8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4" grpId="0"/>
      <p:bldP spid="36" grpId="0"/>
      <p:bldP spid="37" grpId="0"/>
      <p:bldP spid="39" grpId="0"/>
      <p:bldP spid="40" grpId="0"/>
      <p:bldP spid="41" grpId="0"/>
      <p:bldP spid="43" grpId="0"/>
      <p:bldP spid="45" grpId="0"/>
      <p:bldP spid="48" grpId="0"/>
      <p:bldP spid="49" grpId="0"/>
      <p:bldP spid="50" grpId="0"/>
      <p:bldP spid="51" grpId="0"/>
      <p:bldP spid="53" grpId="0"/>
      <p:bldP spid="27" grpId="0"/>
      <p:bldP spid="5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2" name="矩形 11"/>
          <p:cNvSpPr/>
          <p:nvPr/>
        </p:nvSpPr>
        <p:spPr>
          <a:xfrm>
            <a:off x="642910" y="714356"/>
            <a:ext cx="75724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探究题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学以致用。</a:t>
            </a:r>
          </a:p>
        </p:txBody>
      </p:sp>
      <p:sp>
        <p:nvSpPr>
          <p:cNvPr id="19" name="矩形 18"/>
          <p:cNvSpPr/>
          <p:nvPr/>
        </p:nvSpPr>
        <p:spPr>
          <a:xfrm>
            <a:off x="1500166" y="5357826"/>
            <a:ext cx="65008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答：一个</a:t>
            </a:r>
            <a:r>
              <a:rPr lang="en-US" altLang="zh-CN" sz="3200" dirty="0" smtClean="0">
                <a:latin typeface="宋体" panose="02010600030101010101" pitchFamily="2" charset="-122"/>
              </a:rPr>
              <a:t>U</a:t>
            </a:r>
            <a:r>
              <a:rPr lang="zh-CN" altLang="en-US" sz="3200" dirty="0" smtClean="0">
                <a:latin typeface="宋体" panose="02010600030101010101" pitchFamily="2" charset="-122"/>
              </a:rPr>
              <a:t>盘</a:t>
            </a:r>
            <a:r>
              <a:rPr lang="en-US" altLang="zh-CN" sz="3200" dirty="0" smtClean="0">
                <a:latin typeface="宋体" panose="02010600030101010101" pitchFamily="2" charset="-122"/>
              </a:rPr>
              <a:t>228</a:t>
            </a:r>
            <a:r>
              <a:rPr lang="zh-CN" altLang="en-US" sz="3200" dirty="0" smtClean="0">
                <a:latin typeface="宋体" panose="02010600030101010101" pitchFamily="2" charset="-122"/>
              </a:rPr>
              <a:t>元。</a:t>
            </a:r>
          </a:p>
        </p:txBody>
      </p:sp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1524000" y="1397000"/>
          <a:ext cx="6096000" cy="1158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 smtClean="0">
                          <a:latin typeface="华文楷体" pitchFamily="2" charset="-122"/>
                          <a:ea typeface="华文楷体" pitchFamily="2" charset="-122"/>
                        </a:rPr>
                        <a:t>MP4</a:t>
                      </a:r>
                      <a:endParaRPr lang="zh-CN" altLang="en-US" sz="32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 smtClean="0">
                          <a:latin typeface="华文楷体" pitchFamily="2" charset="-122"/>
                          <a:ea typeface="华文楷体" pitchFamily="2" charset="-122"/>
                        </a:rPr>
                        <a:t>U</a:t>
                      </a:r>
                      <a:r>
                        <a:rPr lang="zh-CN" altLang="en-US" sz="3200" b="1" dirty="0" smtClean="0">
                          <a:latin typeface="华文楷体" pitchFamily="2" charset="-122"/>
                          <a:ea typeface="华文楷体" pitchFamily="2" charset="-122"/>
                        </a:rPr>
                        <a:t>盘</a:t>
                      </a:r>
                      <a:endParaRPr lang="zh-CN" altLang="en-US" sz="32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华文楷体" pitchFamily="2" charset="-122"/>
                          <a:ea typeface="华文楷体" pitchFamily="2" charset="-122"/>
                        </a:rPr>
                        <a:t>软盘</a:t>
                      </a:r>
                      <a:endParaRPr lang="zh-CN" altLang="en-US" sz="32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 smtClean="0">
                          <a:latin typeface="华文楷体" pitchFamily="2" charset="-122"/>
                          <a:ea typeface="华文楷体" pitchFamily="2" charset="-122"/>
                        </a:rPr>
                        <a:t>456</a:t>
                      </a:r>
                      <a:r>
                        <a:rPr lang="zh-CN" altLang="en-US" sz="3200" b="1" dirty="0" smtClean="0">
                          <a:latin typeface="华文楷体" pitchFamily="2" charset="-122"/>
                          <a:ea typeface="华文楷体" pitchFamily="2" charset="-122"/>
                        </a:rPr>
                        <a:t>元／个</a:t>
                      </a:r>
                      <a:endParaRPr lang="zh-CN" altLang="en-US" sz="32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华文楷体" pitchFamily="2" charset="-122"/>
                          <a:ea typeface="华文楷体" pitchFamily="2" charset="-122"/>
                        </a:rPr>
                        <a:t> ＿元／个</a:t>
                      </a:r>
                      <a:endParaRPr lang="zh-CN" altLang="en-US" sz="32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 smtClean="0">
                          <a:latin typeface="华文楷体" pitchFamily="2" charset="-122"/>
                          <a:ea typeface="华文楷体" pitchFamily="2" charset="-122"/>
                        </a:rPr>
                        <a:t>4</a:t>
                      </a:r>
                      <a:r>
                        <a:rPr lang="zh-CN" altLang="en-US" sz="3200" b="1" dirty="0" smtClean="0">
                          <a:latin typeface="华文楷体" pitchFamily="2" charset="-122"/>
                          <a:ea typeface="华文楷体" pitchFamily="2" charset="-122"/>
                        </a:rPr>
                        <a:t>元／个</a:t>
                      </a:r>
                      <a:endParaRPr lang="zh-CN" altLang="en-US" sz="32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1" name="矩形 20"/>
          <p:cNvSpPr/>
          <p:nvPr/>
        </p:nvSpPr>
        <p:spPr>
          <a:xfrm>
            <a:off x="928662" y="2786058"/>
            <a:ext cx="7715304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一个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MP4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的价钱是一个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U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盘价钱的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倍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一个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U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盘多少钱？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571604" y="4429132"/>
            <a:ext cx="30764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456÷2=228(</a:t>
            </a:r>
            <a:r>
              <a:rPr lang="zh-CN" altLang="en-US" sz="3200" dirty="0" smtClean="0">
                <a:latin typeface="宋体" panose="02010600030101010101" pitchFamily="2" charset="-122"/>
              </a:rPr>
              <a:t>元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2" name="矩形 11"/>
          <p:cNvSpPr/>
          <p:nvPr/>
        </p:nvSpPr>
        <p:spPr>
          <a:xfrm>
            <a:off x="642910" y="714356"/>
            <a:ext cx="75724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探究题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学以致用。</a:t>
            </a:r>
          </a:p>
        </p:txBody>
      </p:sp>
      <p:sp>
        <p:nvSpPr>
          <p:cNvPr id="19" name="矩形 18"/>
          <p:cNvSpPr/>
          <p:nvPr/>
        </p:nvSpPr>
        <p:spPr>
          <a:xfrm>
            <a:off x="1428728" y="5143512"/>
            <a:ext cx="65008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答：买一个</a:t>
            </a:r>
            <a:r>
              <a:rPr lang="en-US" altLang="zh-CN" sz="3200" dirty="0" smtClean="0">
                <a:latin typeface="宋体" panose="02010600030101010101" pitchFamily="2" charset="-122"/>
              </a:rPr>
              <a:t>U</a:t>
            </a:r>
            <a:r>
              <a:rPr lang="zh-CN" altLang="en-US" sz="3200" dirty="0" smtClean="0">
                <a:latin typeface="宋体" panose="02010600030101010101" pitchFamily="2" charset="-122"/>
              </a:rPr>
              <a:t>盘的钱能买</a:t>
            </a:r>
            <a:r>
              <a:rPr lang="en-US" altLang="zh-CN" sz="3200" dirty="0" smtClean="0">
                <a:latin typeface="宋体" panose="02010600030101010101" pitchFamily="2" charset="-122"/>
              </a:rPr>
              <a:t>57</a:t>
            </a:r>
            <a:r>
              <a:rPr lang="zh-CN" altLang="en-US" sz="3200" dirty="0" smtClean="0">
                <a:latin typeface="宋体" panose="02010600030101010101" pitchFamily="2" charset="-122"/>
              </a:rPr>
              <a:t>个软盘。</a:t>
            </a:r>
          </a:p>
        </p:txBody>
      </p:sp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1524000" y="1397000"/>
          <a:ext cx="6096000" cy="1158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 smtClean="0">
                          <a:latin typeface="华文楷体" pitchFamily="2" charset="-122"/>
                          <a:ea typeface="华文楷体" pitchFamily="2" charset="-122"/>
                        </a:rPr>
                        <a:t>MP4</a:t>
                      </a:r>
                      <a:endParaRPr lang="zh-CN" altLang="en-US" sz="32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 smtClean="0">
                          <a:latin typeface="华文楷体" pitchFamily="2" charset="-122"/>
                          <a:ea typeface="华文楷体" pitchFamily="2" charset="-122"/>
                        </a:rPr>
                        <a:t>U</a:t>
                      </a:r>
                      <a:r>
                        <a:rPr lang="zh-CN" altLang="en-US" sz="3200" b="1" dirty="0" smtClean="0">
                          <a:latin typeface="华文楷体" pitchFamily="2" charset="-122"/>
                          <a:ea typeface="华文楷体" pitchFamily="2" charset="-122"/>
                        </a:rPr>
                        <a:t>盘</a:t>
                      </a:r>
                      <a:endParaRPr lang="zh-CN" altLang="en-US" sz="32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华文楷体" pitchFamily="2" charset="-122"/>
                          <a:ea typeface="华文楷体" pitchFamily="2" charset="-122"/>
                        </a:rPr>
                        <a:t>软盘</a:t>
                      </a:r>
                      <a:endParaRPr lang="zh-CN" altLang="en-US" sz="32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 smtClean="0">
                          <a:latin typeface="华文楷体" pitchFamily="2" charset="-122"/>
                          <a:ea typeface="华文楷体" pitchFamily="2" charset="-122"/>
                        </a:rPr>
                        <a:t>456</a:t>
                      </a:r>
                      <a:r>
                        <a:rPr lang="zh-CN" altLang="en-US" sz="3200" b="1" dirty="0" smtClean="0">
                          <a:latin typeface="华文楷体" pitchFamily="2" charset="-122"/>
                          <a:ea typeface="华文楷体" pitchFamily="2" charset="-122"/>
                        </a:rPr>
                        <a:t>元／个</a:t>
                      </a:r>
                      <a:endParaRPr lang="zh-CN" altLang="en-US" sz="32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华文楷体" pitchFamily="2" charset="-122"/>
                          <a:ea typeface="华文楷体" pitchFamily="2" charset="-122"/>
                        </a:rPr>
                        <a:t> ＿元／个</a:t>
                      </a:r>
                      <a:endParaRPr lang="zh-CN" altLang="en-US" sz="32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 smtClean="0">
                          <a:latin typeface="华文楷体" pitchFamily="2" charset="-122"/>
                          <a:ea typeface="华文楷体" pitchFamily="2" charset="-122"/>
                        </a:rPr>
                        <a:t>4</a:t>
                      </a:r>
                      <a:r>
                        <a:rPr lang="zh-CN" altLang="en-US" sz="3200" b="1" dirty="0" smtClean="0">
                          <a:latin typeface="华文楷体" pitchFamily="2" charset="-122"/>
                          <a:ea typeface="华文楷体" pitchFamily="2" charset="-122"/>
                        </a:rPr>
                        <a:t>元／个</a:t>
                      </a:r>
                      <a:endParaRPr lang="zh-CN" altLang="en-US" sz="32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1" name="矩形 20"/>
          <p:cNvSpPr/>
          <p:nvPr/>
        </p:nvSpPr>
        <p:spPr>
          <a:xfrm>
            <a:off x="928662" y="3143248"/>
            <a:ext cx="77153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买一个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U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盘的钱能买多少个软盘？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43042" y="4214818"/>
            <a:ext cx="28696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228÷4=57(</a:t>
            </a:r>
            <a:r>
              <a:rPr lang="zh-CN" altLang="en-US" sz="3200" dirty="0" smtClean="0">
                <a:latin typeface="宋体" panose="02010600030101010101" pitchFamily="2" charset="-122"/>
              </a:rPr>
              <a:t>个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2" name="矩形 11"/>
          <p:cNvSpPr/>
          <p:nvPr/>
        </p:nvSpPr>
        <p:spPr>
          <a:xfrm>
            <a:off x="500034" y="857232"/>
            <a:ext cx="7572428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操作题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副扑克牌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数一数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副扑克牌有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张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副扑克牌有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张。</a:t>
            </a:r>
          </a:p>
        </p:txBody>
      </p:sp>
      <p:sp>
        <p:nvSpPr>
          <p:cNvPr id="10" name="矩形 9"/>
          <p:cNvSpPr/>
          <p:nvPr/>
        </p:nvSpPr>
        <p:spPr>
          <a:xfrm>
            <a:off x="642910" y="2500306"/>
            <a:ext cx="7715304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>
              <a:lnSpc>
                <a:spcPct val="150000"/>
              </a:lnSpc>
              <a:buNone/>
            </a:pPr>
            <a:r>
              <a:rPr lang="en-US" altLang="zh-CN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如果</a:t>
            </a:r>
            <a:r>
              <a:rPr lang="en-US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人玩游戏</a:t>
            </a:r>
            <a:r>
              <a:rPr lang="en-US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,2</a:t>
            </a:r>
            <a:r>
              <a:rPr lang="zh-CN" altLang="en-US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副扑克牌全部分完</a:t>
            </a:r>
            <a:r>
              <a:rPr lang="en-US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平均每人分得多少张？</a:t>
            </a:r>
          </a:p>
        </p:txBody>
      </p:sp>
      <p:sp>
        <p:nvSpPr>
          <p:cNvPr id="13" name="矩形 12"/>
          <p:cNvSpPr/>
          <p:nvPr/>
        </p:nvSpPr>
        <p:spPr>
          <a:xfrm>
            <a:off x="1214414" y="450057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108÷4=27(</a:t>
            </a:r>
            <a:r>
              <a:rPr lang="zh-CN" altLang="en-US" sz="3200" dirty="0" smtClean="0">
                <a:latin typeface="宋体" panose="02010600030101010101" pitchFamily="2" charset="-122"/>
              </a:rPr>
              <a:t>张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72938" y="178592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54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75051" y="1785926"/>
            <a:ext cx="857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108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71538" y="5286389"/>
            <a:ext cx="578647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lnSpc>
                <a:spcPct val="150000"/>
              </a:lnSpc>
            </a:pPr>
            <a:r>
              <a:rPr lang="zh-CN" altLang="en-US" sz="3200" dirty="0" smtClean="0">
                <a:latin typeface="宋体" panose="02010600030101010101" pitchFamily="2" charset="-122"/>
              </a:rPr>
              <a:t>答：平均每人分得</a:t>
            </a:r>
            <a:r>
              <a:rPr lang="en-US" altLang="zh-CN" sz="3200" dirty="0" smtClean="0">
                <a:latin typeface="宋体" panose="02010600030101010101" pitchFamily="2" charset="-122"/>
              </a:rPr>
              <a:t>27</a:t>
            </a:r>
            <a:r>
              <a:rPr lang="zh-CN" altLang="en-US" sz="3200" dirty="0" smtClean="0">
                <a:latin typeface="宋体" panose="02010600030101010101" pitchFamily="2" charset="-122"/>
              </a:rPr>
              <a:t>张。</a:t>
            </a:r>
          </a:p>
          <a:p>
            <a:r>
              <a:rPr lang="zh-CN" altLang="en-US" sz="3200" dirty="0" smtClean="0">
                <a:latin typeface="+mn-ea"/>
                <a:ea typeface="+mn-ea"/>
              </a:rPr>
              <a:t>　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2" name="矩形 11"/>
          <p:cNvSpPr/>
          <p:nvPr/>
        </p:nvSpPr>
        <p:spPr>
          <a:xfrm>
            <a:off x="500034" y="1142984"/>
            <a:ext cx="7572428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操作题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副扑克牌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数一数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副扑克牌有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张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副扑克牌有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张。</a:t>
            </a:r>
          </a:p>
        </p:txBody>
      </p:sp>
      <p:sp>
        <p:nvSpPr>
          <p:cNvPr id="11" name="矩形 10"/>
          <p:cNvSpPr/>
          <p:nvPr/>
        </p:nvSpPr>
        <p:spPr>
          <a:xfrm>
            <a:off x="571472" y="2714620"/>
            <a:ext cx="8429652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 如果</a:t>
            </a:r>
            <a:r>
              <a:rPr lang="en-US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人玩游戏</a:t>
            </a:r>
            <a:r>
              <a:rPr lang="en-US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,2</a:t>
            </a:r>
            <a:r>
              <a:rPr lang="zh-CN" altLang="en-US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副扑克牌全部分</a:t>
            </a:r>
            <a:r>
              <a:rPr lang="en-US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平均每</a:t>
            </a:r>
            <a:endParaRPr lang="en-US" altLang="zh-CN" sz="3200" dirty="0" smtClean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    人分得多少张？</a:t>
            </a:r>
            <a:endParaRPr lang="zh-CN" altLang="en-US" sz="32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57290" y="4429132"/>
            <a:ext cx="28696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108÷6=18(</a:t>
            </a:r>
            <a:r>
              <a:rPr lang="zh-CN" altLang="en-US" sz="3200" dirty="0" smtClean="0">
                <a:latin typeface="宋体" panose="02010600030101010101" pitchFamily="2" charset="-122"/>
              </a:rPr>
              <a:t>张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72938" y="2071678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54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102991" y="2071678"/>
            <a:ext cx="9906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108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85852" y="5429264"/>
            <a:ext cx="50720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答：平均每人分得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18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张。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6" name="Group 8"/>
          <p:cNvGrpSpPr/>
          <p:nvPr/>
        </p:nvGrpSpPr>
        <p:grpSpPr bwMode="auto">
          <a:xfrm>
            <a:off x="5857884" y="6000768"/>
            <a:ext cx="1943100" cy="525791"/>
            <a:chOff x="1474" y="3702"/>
            <a:chExt cx="952" cy="499"/>
          </a:xfrm>
        </p:grpSpPr>
        <p:sp>
          <p:nvSpPr>
            <p:cNvPr id="17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333375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1000100" y="642918"/>
            <a:ext cx="5391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（创新题）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你认为可能吗？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643042" y="1785926"/>
            <a:ext cx="5376894" cy="1409701"/>
            <a:chOff x="1500166" y="1714488"/>
            <a:chExt cx="5376894" cy="1409701"/>
          </a:xfrm>
        </p:grpSpPr>
        <p:pic>
          <p:nvPicPr>
            <p:cNvPr id="9" name="图片 8" descr="hg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00760" y="1857364"/>
              <a:ext cx="876300" cy="1266825"/>
            </a:xfrm>
            <a:prstGeom prst="rect">
              <a:avLst/>
            </a:prstGeom>
          </p:spPr>
        </p:pic>
        <p:sp>
          <p:nvSpPr>
            <p:cNvPr id="12" name="圆角矩形标注 11"/>
            <p:cNvSpPr/>
            <p:nvPr/>
          </p:nvSpPr>
          <p:spPr>
            <a:xfrm>
              <a:off x="1500166" y="1714488"/>
              <a:ext cx="3786214" cy="1357322"/>
            </a:xfrm>
            <a:prstGeom prst="wedgeRoundRectCallout">
              <a:avLst>
                <a:gd name="adj1" fmla="val 71989"/>
                <a:gd name="adj2" fmla="val 12630"/>
                <a:gd name="adj3" fmla="val 16667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我有一串五色珠子，共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563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颗，每种颜色的颗数相同。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571604" y="3786190"/>
            <a:ext cx="492922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563÷5=112(</a:t>
            </a:r>
            <a:r>
              <a:rPr kumimoji="0" lang="zh-CN" altLang="en-US" sz="32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组</a:t>
            </a:r>
            <a:r>
              <a:rPr kumimoji="0" lang="en-US" altLang="zh-CN" sz="32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)……3(</a:t>
            </a:r>
            <a:r>
              <a:rPr kumimoji="0" lang="zh-CN" altLang="en-US" sz="32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颗</a:t>
            </a:r>
            <a:r>
              <a:rPr kumimoji="0" lang="en-US" altLang="zh-CN" sz="32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2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kumimoji="0" lang="en-US" altLang="zh-CN" sz="320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643042" y="4857760"/>
            <a:ext cx="24513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答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不可能。</a:t>
            </a:r>
            <a:endParaRPr lang="en-US" altLang="zh-CN" sz="3200" dirty="0" smtClean="0">
              <a:solidFill>
                <a:srgbClr val="C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  <p:bldP spid="1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333375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500034" y="714356"/>
            <a:ext cx="7572428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（变式题）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老师准备了一些水果糖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要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平均分给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个小朋友。如果正好分完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那么这些糖至少有多少颗？</a:t>
            </a:r>
          </a:p>
          <a:p>
            <a:pPr>
              <a:lnSpc>
                <a:spcPct val="150000"/>
              </a:lnSpc>
            </a:pP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" name="Group 8"/>
          <p:cNvGrpSpPr/>
          <p:nvPr/>
        </p:nvGrpSpPr>
        <p:grpSpPr bwMode="auto">
          <a:xfrm>
            <a:off x="5857884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571736" y="3429000"/>
            <a:ext cx="2714644" cy="656213"/>
            <a:chOff x="2571736" y="3429000"/>
            <a:chExt cx="2714644" cy="656213"/>
          </a:xfrm>
        </p:grpSpPr>
        <p:pic>
          <p:nvPicPr>
            <p:cNvPr id="27" name="图片 26" descr="4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000364" y="3429000"/>
              <a:ext cx="2286016" cy="558322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29" name="矩形 28"/>
            <p:cNvSpPr/>
            <p:nvPr/>
          </p:nvSpPr>
          <p:spPr>
            <a:xfrm>
              <a:off x="3643306" y="3500438"/>
              <a:ext cx="128753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 □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0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571736" y="3429000"/>
              <a:ext cx="47961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8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4143372" y="3500439"/>
            <a:ext cx="3914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+mn-ea"/>
                <a:ea typeface="+mn-ea"/>
              </a:rPr>
              <a:t>2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uild="allAtOnce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90508xo4fcwycmccqq2m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24" y="548680"/>
            <a:ext cx="8604448" cy="571335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2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1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6623050" y="44450"/>
            <a:ext cx="23764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3" tIns="45700" rIns="91403" bIns="45700" anchor="ctr"/>
          <a:lstStyle>
            <a:lvl1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学 习 新 知</a:t>
            </a: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7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85786" y="785794"/>
            <a:ext cx="7786742" cy="3643338"/>
            <a:chOff x="785786" y="785794"/>
            <a:chExt cx="7786742" cy="3643338"/>
          </a:xfrm>
        </p:grpSpPr>
        <p:grpSp>
          <p:nvGrpSpPr>
            <p:cNvPr id="21" name="组合 20"/>
            <p:cNvGrpSpPr/>
            <p:nvPr/>
          </p:nvGrpSpPr>
          <p:grpSpPr>
            <a:xfrm>
              <a:off x="785786" y="785794"/>
              <a:ext cx="7786742" cy="3643338"/>
              <a:chOff x="785786" y="785794"/>
              <a:chExt cx="7786742" cy="3643338"/>
            </a:xfrm>
          </p:grpSpPr>
          <p:pic>
            <p:nvPicPr>
              <p:cNvPr id="12" name="图片 11" descr="da.gif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85786" y="785794"/>
                <a:ext cx="7429552" cy="3643338"/>
              </a:xfrm>
              <a:prstGeom prst="rect">
                <a:avLst/>
              </a:prstGeom>
            </p:spPr>
          </p:pic>
          <p:sp>
            <p:nvSpPr>
              <p:cNvPr id="14" name="圆角矩形标注 13"/>
              <p:cNvSpPr/>
              <p:nvPr/>
            </p:nvSpPr>
            <p:spPr>
              <a:xfrm>
                <a:off x="1285852" y="2000240"/>
                <a:ext cx="2286016" cy="785818"/>
              </a:xfrm>
              <a:prstGeom prst="wedgeRoundRectCallout">
                <a:avLst>
                  <a:gd name="adj1" fmla="val 67851"/>
                  <a:gd name="adj2" fmla="val -62868"/>
                  <a:gd name="adj3" fmla="val 16667"/>
                </a:avLst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 smtClean="0">
                    <a:latin typeface="华文楷体" pitchFamily="2" charset="-122"/>
                    <a:ea typeface="华文楷体" pitchFamily="2" charset="-122"/>
                  </a:rPr>
                  <a:t>一共有</a:t>
                </a:r>
                <a:r>
                  <a:rPr lang="en-US" altLang="zh-CN" sz="2000" dirty="0" smtClean="0">
                    <a:latin typeface="华文楷体" pitchFamily="2" charset="-122"/>
                    <a:ea typeface="华文楷体" pitchFamily="2" charset="-122"/>
                  </a:rPr>
                  <a:t>256</a:t>
                </a:r>
                <a:r>
                  <a:rPr lang="zh-CN" altLang="en-US" sz="2000" dirty="0" smtClean="0">
                    <a:latin typeface="华文楷体" pitchFamily="2" charset="-122"/>
                    <a:ea typeface="华文楷体" pitchFamily="2" charset="-122"/>
                  </a:rPr>
                  <a:t>张照片。</a:t>
                </a:r>
                <a:endParaRPr lang="zh-CN" altLang="en-US" sz="20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20" name="圆角矩形标注 19"/>
              <p:cNvSpPr/>
              <p:nvPr/>
            </p:nvSpPr>
            <p:spPr>
              <a:xfrm>
                <a:off x="6215074" y="1142984"/>
                <a:ext cx="2357454" cy="928694"/>
              </a:xfrm>
              <a:prstGeom prst="wedgeRoundRectCallout">
                <a:avLst>
                  <a:gd name="adj1" fmla="val -67387"/>
                  <a:gd name="adj2" fmla="val 42981"/>
                  <a:gd name="adj3" fmla="val 16667"/>
                </a:avLst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 smtClean="0">
                    <a:latin typeface="华文楷体" pitchFamily="2" charset="-122"/>
                    <a:ea typeface="华文楷体" pitchFamily="2" charset="-122"/>
                  </a:rPr>
                  <a:t>用</a:t>
                </a:r>
                <a:r>
                  <a:rPr lang="en-US" altLang="zh-CN" sz="2000" dirty="0" smtClean="0">
                    <a:latin typeface="华文楷体" pitchFamily="2" charset="-122"/>
                    <a:ea typeface="华文楷体" pitchFamily="2" charset="-122"/>
                  </a:rPr>
                  <a:t>2</a:t>
                </a:r>
                <a:r>
                  <a:rPr lang="zh-CN" altLang="en-US" sz="2000" dirty="0" smtClean="0">
                    <a:latin typeface="华文楷体" pitchFamily="2" charset="-122"/>
                    <a:ea typeface="华文楷体" pitchFamily="2" charset="-122"/>
                  </a:rPr>
                  <a:t>本这样的相册正好插完。</a:t>
                </a:r>
                <a:endParaRPr lang="zh-CN" altLang="en-US" sz="20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sp>
          <p:nvSpPr>
            <p:cNvPr id="22" name="矩形 21"/>
            <p:cNvSpPr/>
            <p:nvPr/>
          </p:nvSpPr>
          <p:spPr>
            <a:xfrm>
              <a:off x="857224" y="1142984"/>
              <a:ext cx="857256" cy="64294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例</a:t>
              </a:r>
              <a:r>
                <a:rPr lang="en-US" altLang="zh-CN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28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6" name="云形标注 15"/>
          <p:cNvSpPr/>
          <p:nvPr/>
        </p:nvSpPr>
        <p:spPr>
          <a:xfrm>
            <a:off x="2428860" y="4714884"/>
            <a:ext cx="5357850" cy="1428736"/>
          </a:xfrm>
          <a:prstGeom prst="cloudCallout">
            <a:avLst>
              <a:gd name="adj1" fmla="val -12706"/>
              <a:gd name="adj2" fmla="val -108168"/>
            </a:avLst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你从图上发现了哪些数学信息？</a:t>
            </a:r>
          </a:p>
          <a:p>
            <a:pPr algn="ctr"/>
            <a:endParaRPr lang="zh-CN" altLang="en-US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428728" y="4929198"/>
            <a:ext cx="6215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每本相册插多少张照片？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285852" y="1643050"/>
            <a:ext cx="6786610" cy="3071834"/>
            <a:chOff x="1285852" y="1643050"/>
            <a:chExt cx="6786610" cy="3071834"/>
          </a:xfrm>
        </p:grpSpPr>
        <p:grpSp>
          <p:nvGrpSpPr>
            <p:cNvPr id="3" name="组合 20"/>
            <p:cNvGrpSpPr/>
            <p:nvPr/>
          </p:nvGrpSpPr>
          <p:grpSpPr>
            <a:xfrm>
              <a:off x="1285852" y="1643050"/>
              <a:ext cx="6786610" cy="3071834"/>
              <a:chOff x="785786" y="785794"/>
              <a:chExt cx="7786742" cy="3643338"/>
            </a:xfrm>
          </p:grpSpPr>
          <p:pic>
            <p:nvPicPr>
              <p:cNvPr id="12" name="图片 11" descr="da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85786" y="785794"/>
                <a:ext cx="7429552" cy="3643338"/>
              </a:xfrm>
              <a:prstGeom prst="rect">
                <a:avLst/>
              </a:prstGeom>
            </p:spPr>
          </p:pic>
          <p:sp>
            <p:nvSpPr>
              <p:cNvPr id="14" name="圆角矩形标注 13"/>
              <p:cNvSpPr/>
              <p:nvPr/>
            </p:nvSpPr>
            <p:spPr>
              <a:xfrm>
                <a:off x="1285852" y="2000240"/>
                <a:ext cx="2286016" cy="785818"/>
              </a:xfrm>
              <a:prstGeom prst="wedgeRoundRectCallout">
                <a:avLst>
                  <a:gd name="adj1" fmla="val 67851"/>
                  <a:gd name="adj2" fmla="val -62868"/>
                  <a:gd name="adj3" fmla="val 16667"/>
                </a:avLst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 smtClean="0">
                    <a:latin typeface="华文楷体" pitchFamily="2" charset="-122"/>
                    <a:ea typeface="华文楷体" pitchFamily="2" charset="-122"/>
                  </a:rPr>
                  <a:t>一共有</a:t>
                </a:r>
                <a:r>
                  <a:rPr lang="en-US" altLang="zh-CN" sz="2000" dirty="0" smtClean="0">
                    <a:latin typeface="华文楷体" pitchFamily="2" charset="-122"/>
                    <a:ea typeface="华文楷体" pitchFamily="2" charset="-122"/>
                  </a:rPr>
                  <a:t>256</a:t>
                </a:r>
                <a:r>
                  <a:rPr lang="zh-CN" altLang="en-US" sz="2000" dirty="0" smtClean="0">
                    <a:latin typeface="华文楷体" pitchFamily="2" charset="-122"/>
                    <a:ea typeface="华文楷体" pitchFamily="2" charset="-122"/>
                  </a:rPr>
                  <a:t>张照片。</a:t>
                </a:r>
                <a:endParaRPr lang="zh-CN" altLang="en-US" sz="20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20" name="圆角矩形标注 19"/>
              <p:cNvSpPr/>
              <p:nvPr/>
            </p:nvSpPr>
            <p:spPr>
              <a:xfrm>
                <a:off x="6215074" y="1142984"/>
                <a:ext cx="2357454" cy="928694"/>
              </a:xfrm>
              <a:prstGeom prst="wedgeRoundRectCallout">
                <a:avLst>
                  <a:gd name="adj1" fmla="val -67387"/>
                  <a:gd name="adj2" fmla="val 42981"/>
                  <a:gd name="adj3" fmla="val 16667"/>
                </a:avLst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 smtClean="0">
                    <a:latin typeface="华文楷体" pitchFamily="2" charset="-122"/>
                    <a:ea typeface="华文楷体" pitchFamily="2" charset="-122"/>
                  </a:rPr>
                  <a:t>用</a:t>
                </a:r>
                <a:r>
                  <a:rPr lang="en-US" altLang="zh-CN" sz="2000" dirty="0" smtClean="0">
                    <a:latin typeface="华文楷体" pitchFamily="2" charset="-122"/>
                    <a:ea typeface="华文楷体" pitchFamily="2" charset="-122"/>
                  </a:rPr>
                  <a:t>2</a:t>
                </a:r>
                <a:r>
                  <a:rPr lang="zh-CN" altLang="en-US" sz="2000" dirty="0" smtClean="0">
                    <a:latin typeface="华文楷体" pitchFamily="2" charset="-122"/>
                    <a:ea typeface="华文楷体" pitchFamily="2" charset="-122"/>
                  </a:rPr>
                  <a:t>本这样的相册正好插完。</a:t>
                </a:r>
                <a:endParaRPr lang="zh-CN" altLang="en-US" sz="20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1285852" y="1928802"/>
              <a:ext cx="785818" cy="571504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例</a:t>
              </a:r>
              <a:r>
                <a:rPr lang="en-US" altLang="zh-CN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28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42910" y="500042"/>
            <a:ext cx="8215370" cy="1143008"/>
            <a:chOff x="714348" y="3643314"/>
            <a:chExt cx="8215370" cy="1143008"/>
          </a:xfrm>
        </p:grpSpPr>
        <p:sp>
          <p:nvSpPr>
            <p:cNvPr id="10" name="波形 9"/>
            <p:cNvSpPr/>
            <p:nvPr/>
          </p:nvSpPr>
          <p:spPr>
            <a:xfrm>
              <a:off x="785786" y="3643314"/>
              <a:ext cx="8143932" cy="1143008"/>
            </a:xfrm>
            <a:prstGeom prst="wav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14348" y="3929066"/>
              <a:ext cx="80724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根据这两条信息，你能提出一个数学问题吗？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2500298" y="571480"/>
            <a:ext cx="482441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256 ÷ 2 </a:t>
            </a:r>
            <a:r>
              <a:rPr lang="en-US" altLang="zh-CN" sz="3200" b="1" dirty="0" smtClean="0">
                <a:solidFill>
                  <a:schemeClr val="tx1"/>
                </a:solidFill>
                <a:latin typeface="+mn-ea"/>
                <a:ea typeface="+mn-ea"/>
              </a:rPr>
              <a:t>=</a:t>
            </a:r>
            <a:endParaRPr lang="en-US" altLang="zh-CN" sz="2800" dirty="0">
              <a:solidFill>
                <a:srgbClr val="CC33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" name="Rectangle 13"/>
          <p:cNvSpPr>
            <a:spLocks noChangeArrowheads="1"/>
          </p:cNvSpPr>
          <p:nvPr/>
        </p:nvSpPr>
        <p:spPr bwMode="auto">
          <a:xfrm>
            <a:off x="2357422" y="1925624"/>
            <a:ext cx="361950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</a:p>
        </p:txBody>
      </p:sp>
      <p:sp>
        <p:nvSpPr>
          <p:cNvPr id="23" name="Rectangle 14"/>
          <p:cNvSpPr>
            <a:spLocks noChangeArrowheads="1"/>
          </p:cNvSpPr>
          <p:nvPr/>
        </p:nvSpPr>
        <p:spPr bwMode="auto">
          <a:xfrm>
            <a:off x="2981310" y="1925624"/>
            <a:ext cx="1438275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2    5    6</a:t>
            </a:r>
          </a:p>
        </p:txBody>
      </p:sp>
      <p:sp>
        <p:nvSpPr>
          <p:cNvPr id="24" name="未知"/>
          <p:cNvSpPr/>
          <p:nvPr/>
        </p:nvSpPr>
        <p:spPr bwMode="auto">
          <a:xfrm rot="841981">
            <a:off x="2781285" y="1951024"/>
            <a:ext cx="69850" cy="477838"/>
          </a:xfrm>
          <a:custGeom>
            <a:avLst/>
            <a:gdLst>
              <a:gd name="T0" fmla="*/ 0 w 46"/>
              <a:gd name="T1" fmla="*/ 0 h 317"/>
              <a:gd name="T2" fmla="*/ 44 w 46"/>
              <a:gd name="T3" fmla="*/ 172 h 317"/>
              <a:gd name="T4" fmla="*/ 0 w 46"/>
              <a:gd name="T5" fmla="*/ 301 h 317"/>
              <a:gd name="T6" fmla="*/ 0 60000 65536"/>
              <a:gd name="T7" fmla="*/ 0 60000 65536"/>
              <a:gd name="T8" fmla="*/ 0 60000 65536"/>
              <a:gd name="T9" fmla="*/ 0 w 46"/>
              <a:gd name="T10" fmla="*/ 0 h 317"/>
              <a:gd name="T11" fmla="*/ 46 w 46"/>
              <a:gd name="T12" fmla="*/ 317 h 3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6" h="317">
                <a:moveTo>
                  <a:pt x="0" y="0"/>
                </a:moveTo>
                <a:cubicBezTo>
                  <a:pt x="23" y="64"/>
                  <a:pt x="46" y="128"/>
                  <a:pt x="46" y="181"/>
                </a:cubicBezTo>
                <a:cubicBezTo>
                  <a:pt x="46" y="234"/>
                  <a:pt x="23" y="275"/>
                  <a:pt x="0" y="317"/>
                </a:cubicBezTo>
              </a:path>
            </a:pathLst>
          </a:custGeom>
          <a:noFill/>
          <a:ln w="25400">
            <a:solidFill>
              <a:schemeClr val="tx1"/>
            </a:solidFill>
            <a:round/>
          </a:ln>
        </p:spPr>
        <p:txBody>
          <a:bodyPr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25" name="Line 16"/>
          <p:cNvSpPr>
            <a:spLocks noChangeShapeType="1"/>
          </p:cNvSpPr>
          <p:nvPr/>
        </p:nvSpPr>
        <p:spPr bwMode="auto">
          <a:xfrm>
            <a:off x="2717785" y="2901937"/>
            <a:ext cx="171132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Line 17"/>
          <p:cNvSpPr>
            <a:spLocks noChangeShapeType="1"/>
          </p:cNvSpPr>
          <p:nvPr/>
        </p:nvSpPr>
        <p:spPr bwMode="auto">
          <a:xfrm>
            <a:off x="2835260" y="1960549"/>
            <a:ext cx="159385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Line 18"/>
          <p:cNvSpPr>
            <a:spLocks noChangeShapeType="1"/>
          </p:cNvSpPr>
          <p:nvPr/>
        </p:nvSpPr>
        <p:spPr bwMode="auto">
          <a:xfrm>
            <a:off x="2717785" y="4024299"/>
            <a:ext cx="171132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Rectangle 19"/>
          <p:cNvSpPr>
            <a:spLocks noChangeArrowheads="1"/>
          </p:cNvSpPr>
          <p:nvPr/>
        </p:nvSpPr>
        <p:spPr bwMode="auto">
          <a:xfrm>
            <a:off x="3509947" y="1504937"/>
            <a:ext cx="360363" cy="360363"/>
          </a:xfrm>
          <a:prstGeom prst="rect">
            <a:avLst/>
          </a:prstGeom>
          <a:noFill/>
          <a:ln w="19050">
            <a:solidFill>
              <a:srgbClr val="D60093"/>
            </a:solidFill>
            <a:miter lim="800000"/>
          </a:ln>
        </p:spPr>
        <p:txBody>
          <a:bodyPr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29" name="Rectangle 20"/>
          <p:cNvSpPr>
            <a:spLocks noChangeArrowheads="1"/>
          </p:cNvSpPr>
          <p:nvPr/>
        </p:nvSpPr>
        <p:spPr bwMode="auto">
          <a:xfrm>
            <a:off x="4013185" y="1500174"/>
            <a:ext cx="360363" cy="360363"/>
          </a:xfrm>
          <a:prstGeom prst="rect">
            <a:avLst/>
          </a:prstGeom>
          <a:noFill/>
          <a:ln w="19050">
            <a:solidFill>
              <a:srgbClr val="D60093"/>
            </a:solidFill>
            <a:miter lim="800000"/>
          </a:ln>
        </p:spPr>
        <p:txBody>
          <a:bodyPr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31" name="Rectangle 22"/>
          <p:cNvSpPr>
            <a:spLocks noChangeArrowheads="1"/>
          </p:cNvSpPr>
          <p:nvPr/>
        </p:nvSpPr>
        <p:spPr bwMode="auto">
          <a:xfrm>
            <a:off x="3451210" y="4087799"/>
            <a:ext cx="360363" cy="360363"/>
          </a:xfrm>
          <a:prstGeom prst="rect">
            <a:avLst/>
          </a:prstGeom>
          <a:noFill/>
          <a:ln w="19050">
            <a:solidFill>
              <a:srgbClr val="D60093"/>
            </a:solidFill>
            <a:miter lim="800000"/>
          </a:ln>
        </p:spPr>
        <p:txBody>
          <a:bodyPr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32" name="Rectangle 23"/>
          <p:cNvSpPr>
            <a:spLocks noChangeArrowheads="1"/>
          </p:cNvSpPr>
          <p:nvPr/>
        </p:nvSpPr>
        <p:spPr bwMode="auto">
          <a:xfrm>
            <a:off x="3438510" y="3009887"/>
            <a:ext cx="360363" cy="360363"/>
          </a:xfrm>
          <a:prstGeom prst="rect">
            <a:avLst/>
          </a:prstGeom>
          <a:noFill/>
          <a:ln w="19050">
            <a:solidFill>
              <a:srgbClr val="D60093"/>
            </a:solidFill>
            <a:miter lim="800000"/>
          </a:ln>
        </p:spPr>
        <p:txBody>
          <a:bodyPr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34" name="Rectangle 25"/>
          <p:cNvSpPr>
            <a:spLocks noChangeArrowheads="1"/>
          </p:cNvSpPr>
          <p:nvPr/>
        </p:nvSpPr>
        <p:spPr bwMode="auto">
          <a:xfrm>
            <a:off x="3454385" y="4513249"/>
            <a:ext cx="360363" cy="360363"/>
          </a:xfrm>
          <a:prstGeom prst="rect">
            <a:avLst/>
          </a:prstGeom>
          <a:noFill/>
          <a:ln w="19050">
            <a:solidFill>
              <a:srgbClr val="D60093"/>
            </a:solidFill>
            <a:miter lim="800000"/>
          </a:ln>
        </p:spPr>
        <p:txBody>
          <a:bodyPr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35" name="Rectangle 26"/>
          <p:cNvSpPr>
            <a:spLocks noChangeArrowheads="1"/>
          </p:cNvSpPr>
          <p:nvPr/>
        </p:nvSpPr>
        <p:spPr bwMode="auto">
          <a:xfrm>
            <a:off x="3983022" y="5041887"/>
            <a:ext cx="360363" cy="360363"/>
          </a:xfrm>
          <a:prstGeom prst="rect">
            <a:avLst/>
          </a:prstGeom>
          <a:noFill/>
          <a:ln w="19050">
            <a:solidFill>
              <a:srgbClr val="D60093"/>
            </a:solidFill>
            <a:miter lim="800000"/>
          </a:ln>
        </p:spPr>
        <p:txBody>
          <a:bodyPr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36" name="Rectangle 34"/>
          <p:cNvSpPr>
            <a:spLocks noChangeArrowheads="1"/>
          </p:cNvSpPr>
          <p:nvPr/>
        </p:nvSpPr>
        <p:spPr bwMode="auto">
          <a:xfrm>
            <a:off x="3505185" y="1431912"/>
            <a:ext cx="479425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</a:p>
        </p:txBody>
      </p:sp>
      <p:sp>
        <p:nvSpPr>
          <p:cNvPr id="37" name="Rectangle 34"/>
          <p:cNvSpPr>
            <a:spLocks noChangeArrowheads="1"/>
          </p:cNvSpPr>
          <p:nvPr/>
        </p:nvSpPr>
        <p:spPr bwMode="auto">
          <a:xfrm>
            <a:off x="2982897" y="1444612"/>
            <a:ext cx="479425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</a:p>
        </p:txBody>
      </p:sp>
      <p:sp>
        <p:nvSpPr>
          <p:cNvPr id="38" name="Line 18"/>
          <p:cNvSpPr>
            <a:spLocks noChangeShapeType="1"/>
          </p:cNvSpPr>
          <p:nvPr/>
        </p:nvSpPr>
        <p:spPr bwMode="auto">
          <a:xfrm>
            <a:off x="2714612" y="4929198"/>
            <a:ext cx="171132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" name="Rectangle 35"/>
          <p:cNvSpPr>
            <a:spLocks noChangeArrowheads="1"/>
          </p:cNvSpPr>
          <p:nvPr/>
        </p:nvSpPr>
        <p:spPr bwMode="auto">
          <a:xfrm>
            <a:off x="3000364" y="2357430"/>
            <a:ext cx="984250" cy="525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</a:p>
        </p:txBody>
      </p:sp>
      <p:sp>
        <p:nvSpPr>
          <p:cNvPr id="42" name="矩形 41"/>
          <p:cNvSpPr/>
          <p:nvPr/>
        </p:nvSpPr>
        <p:spPr>
          <a:xfrm>
            <a:off x="3428992" y="2928934"/>
            <a:ext cx="3642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5</a:t>
            </a:r>
            <a:endParaRPr lang="en-US" altLang="zh-CN" sz="2800" dirty="0">
              <a:solidFill>
                <a:srgbClr val="C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500430" y="4000504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</a:p>
        </p:txBody>
      </p:sp>
      <p:sp>
        <p:nvSpPr>
          <p:cNvPr id="44" name="矩形 43"/>
          <p:cNvSpPr/>
          <p:nvPr/>
        </p:nvSpPr>
        <p:spPr>
          <a:xfrm>
            <a:off x="4000496" y="1428736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8</a:t>
            </a:r>
          </a:p>
        </p:txBody>
      </p:sp>
      <p:sp>
        <p:nvSpPr>
          <p:cNvPr id="45" name="矩形 44"/>
          <p:cNvSpPr/>
          <p:nvPr/>
        </p:nvSpPr>
        <p:spPr>
          <a:xfrm>
            <a:off x="3428992" y="4429132"/>
            <a:ext cx="453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</a:p>
        </p:txBody>
      </p:sp>
      <p:sp>
        <p:nvSpPr>
          <p:cNvPr id="46" name="Rectangle 26"/>
          <p:cNvSpPr>
            <a:spLocks noChangeArrowheads="1"/>
          </p:cNvSpPr>
          <p:nvPr/>
        </p:nvSpPr>
        <p:spPr bwMode="auto">
          <a:xfrm>
            <a:off x="3929058" y="4500570"/>
            <a:ext cx="360363" cy="360363"/>
          </a:xfrm>
          <a:prstGeom prst="rect">
            <a:avLst/>
          </a:prstGeom>
          <a:noFill/>
          <a:ln w="19050">
            <a:solidFill>
              <a:srgbClr val="D60093"/>
            </a:solidFill>
            <a:miter lim="800000"/>
          </a:ln>
        </p:spPr>
        <p:txBody>
          <a:bodyPr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47" name="Rectangle 26"/>
          <p:cNvSpPr>
            <a:spLocks noChangeArrowheads="1"/>
          </p:cNvSpPr>
          <p:nvPr/>
        </p:nvSpPr>
        <p:spPr bwMode="auto">
          <a:xfrm>
            <a:off x="3929058" y="4071942"/>
            <a:ext cx="360363" cy="360363"/>
          </a:xfrm>
          <a:prstGeom prst="rect">
            <a:avLst/>
          </a:prstGeom>
          <a:noFill/>
          <a:ln w="19050">
            <a:solidFill>
              <a:srgbClr val="D60093"/>
            </a:solidFill>
            <a:miter lim="800000"/>
          </a:ln>
        </p:spPr>
        <p:txBody>
          <a:bodyPr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3929058" y="4000504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6</a:t>
            </a:r>
          </a:p>
        </p:txBody>
      </p:sp>
      <p:sp>
        <p:nvSpPr>
          <p:cNvPr id="49" name="矩形 48"/>
          <p:cNvSpPr/>
          <p:nvPr/>
        </p:nvSpPr>
        <p:spPr>
          <a:xfrm>
            <a:off x="3929058" y="4429132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6</a:t>
            </a:r>
          </a:p>
        </p:txBody>
      </p:sp>
      <p:sp>
        <p:nvSpPr>
          <p:cNvPr id="50" name="矩形 49"/>
          <p:cNvSpPr/>
          <p:nvPr/>
        </p:nvSpPr>
        <p:spPr>
          <a:xfrm>
            <a:off x="3929058" y="5000636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0</a:t>
            </a:r>
          </a:p>
        </p:txBody>
      </p:sp>
      <p:sp>
        <p:nvSpPr>
          <p:cNvPr id="51" name="Rectangle 23"/>
          <p:cNvSpPr>
            <a:spLocks noChangeArrowheads="1"/>
          </p:cNvSpPr>
          <p:nvPr/>
        </p:nvSpPr>
        <p:spPr bwMode="auto">
          <a:xfrm>
            <a:off x="3428992" y="3571876"/>
            <a:ext cx="360363" cy="360363"/>
          </a:xfrm>
          <a:prstGeom prst="rect">
            <a:avLst/>
          </a:prstGeom>
          <a:noFill/>
          <a:ln w="19050">
            <a:solidFill>
              <a:srgbClr val="D60093"/>
            </a:solidFill>
            <a:miter lim="800000"/>
          </a:ln>
        </p:spPr>
        <p:txBody>
          <a:bodyPr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3428992" y="3500438"/>
            <a:ext cx="3642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endParaRPr lang="en-US" altLang="zh-CN" sz="2800" dirty="0">
              <a:solidFill>
                <a:srgbClr val="C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3" name="圆角矩形标注 52"/>
          <p:cNvSpPr/>
          <p:nvPr/>
        </p:nvSpPr>
        <p:spPr>
          <a:xfrm>
            <a:off x="4929190" y="1785926"/>
            <a:ext cx="2286016" cy="500066"/>
          </a:xfrm>
          <a:prstGeom prst="wedgeRoundRectCallout">
            <a:avLst>
              <a:gd name="adj1" fmla="val -99718"/>
              <a:gd name="adj2" fmla="val 128290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乘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个百的积 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4" name="圆角矩形标注 53"/>
          <p:cNvSpPr/>
          <p:nvPr/>
        </p:nvSpPr>
        <p:spPr>
          <a:xfrm>
            <a:off x="4929190" y="2786058"/>
            <a:ext cx="2286016" cy="500066"/>
          </a:xfrm>
          <a:prstGeom prst="wedgeRoundRectCallout">
            <a:avLst>
              <a:gd name="adj1" fmla="val -99718"/>
              <a:gd name="adj2" fmla="val 128290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乘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个十的积 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5" name="圆角矩形标注 54"/>
          <p:cNvSpPr/>
          <p:nvPr/>
        </p:nvSpPr>
        <p:spPr>
          <a:xfrm>
            <a:off x="4929190" y="3500438"/>
            <a:ext cx="3500462" cy="642942"/>
          </a:xfrm>
          <a:prstGeom prst="wedgeRoundRectCallout">
            <a:avLst>
              <a:gd name="adj1" fmla="val -68101"/>
              <a:gd name="adj2" fmla="val 72498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把剩下的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个十和个位上</a:t>
            </a:r>
            <a:endParaRPr lang="en-US" altLang="zh-CN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的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 合起来是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16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6" name="圆角矩形标注 55"/>
          <p:cNvSpPr/>
          <p:nvPr/>
        </p:nvSpPr>
        <p:spPr>
          <a:xfrm>
            <a:off x="5357818" y="4429132"/>
            <a:ext cx="2286016" cy="571504"/>
          </a:xfrm>
          <a:prstGeom prst="wedgeRoundRectCallout">
            <a:avLst>
              <a:gd name="adj1" fmla="val -96544"/>
              <a:gd name="adj2" fmla="val -3773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乘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个一的积 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786314" y="571480"/>
            <a:ext cx="20409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128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（张）</a:t>
            </a:r>
            <a:endParaRPr lang="en-US" altLang="zh-CN" sz="3200" dirty="0" smtClean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000232" y="5620424"/>
            <a:ext cx="52149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答：每本相册插</a:t>
            </a:r>
            <a:r>
              <a:rPr lang="en-US" altLang="zh-CN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128</a:t>
            </a:r>
            <a:r>
              <a:rPr lang="zh-CN" alt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张照片。</a:t>
            </a:r>
            <a:endParaRPr lang="en-US" altLang="zh-CN" sz="2800" dirty="0" smtClean="0">
              <a:solidFill>
                <a:srgbClr val="C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2" grpId="0"/>
      <p:bldP spid="43" grpId="0"/>
      <p:bldP spid="44" grpId="0"/>
      <p:bldP spid="45" grpId="0"/>
      <p:bldP spid="48" grpId="0"/>
      <p:bldP spid="49" grpId="0"/>
      <p:bldP spid="50" grpId="0"/>
      <p:bldP spid="52" grpId="0"/>
      <p:bldP spid="53" grpId="0" animBg="1"/>
      <p:bldP spid="54" grpId="0" animBg="1"/>
      <p:bldP spid="55" grpId="0" animBg="1"/>
      <p:bldP spid="56" grpId="0" animBg="1"/>
      <p:bldP spid="57" grpId="0"/>
      <p:bldP spid="5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785754" y="1500174"/>
            <a:ext cx="83582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当没有余数时，可以用商和除数相乘来验算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857356" y="2071678"/>
            <a:ext cx="2266315" cy="3227981"/>
            <a:chOff x="5000628" y="1271309"/>
            <a:chExt cx="2266315" cy="3885474"/>
          </a:xfrm>
        </p:grpSpPr>
        <p:pic>
          <p:nvPicPr>
            <p:cNvPr id="18" name="图片 17" descr="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86380" y="1857364"/>
              <a:ext cx="1785950" cy="50006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19" name="矩形 18"/>
            <p:cNvSpPr/>
            <p:nvPr/>
          </p:nvSpPr>
          <p:spPr>
            <a:xfrm>
              <a:off x="5428618" y="1857558"/>
              <a:ext cx="1838325" cy="7024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2 5</a:t>
              </a:r>
              <a:r>
                <a:rPr lang="zh-CN" altLang="en-US" sz="3200" dirty="0" smtClean="0">
                  <a:solidFill>
                    <a:schemeClr val="tx1"/>
                  </a:solidFill>
                </a:rPr>
                <a:t>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6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000628" y="1701254"/>
              <a:ext cx="393056" cy="7038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2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715008" y="1271309"/>
              <a:ext cx="391454" cy="7038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1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643570" y="2428868"/>
              <a:ext cx="391454" cy="7038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2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5429256" y="3071810"/>
              <a:ext cx="1571636" cy="526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/>
            <p:cNvSpPr/>
            <p:nvPr/>
          </p:nvSpPr>
          <p:spPr>
            <a:xfrm>
              <a:off x="6072508" y="3215026"/>
              <a:ext cx="927735" cy="7024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5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072198" y="1271309"/>
              <a:ext cx="393056" cy="7038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2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073149" y="3764987"/>
              <a:ext cx="387985" cy="7024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4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5500694" y="4357694"/>
              <a:ext cx="1428760" cy="921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矩形 29"/>
            <p:cNvSpPr/>
            <p:nvPr/>
          </p:nvSpPr>
          <p:spPr>
            <a:xfrm>
              <a:off x="6072198" y="4452898"/>
              <a:ext cx="393056" cy="7038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1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3857620" y="2714620"/>
            <a:ext cx="677108" cy="13573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验 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929190" y="2571744"/>
            <a:ext cx="3036570" cy="2012315"/>
            <a:chOff x="4929190" y="2571744"/>
            <a:chExt cx="3036570" cy="2012315"/>
          </a:xfrm>
        </p:grpSpPr>
        <p:sp>
          <p:nvSpPr>
            <p:cNvPr id="32" name="矩形 31"/>
            <p:cNvSpPr/>
            <p:nvPr/>
          </p:nvSpPr>
          <p:spPr>
            <a:xfrm>
              <a:off x="5429570" y="2571744"/>
              <a:ext cx="2206625" cy="583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8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286820" y="3286119"/>
              <a:ext cx="1228725" cy="583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4929190" y="3214686"/>
              <a:ext cx="37702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</a:rPr>
                <a:t>×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5156839" y="3869693"/>
              <a:ext cx="2304017" cy="158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矩形 43"/>
            <p:cNvSpPr/>
            <p:nvPr/>
          </p:nvSpPr>
          <p:spPr>
            <a:xfrm>
              <a:off x="5357815" y="4000494"/>
              <a:ext cx="2607945" cy="583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5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6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3357554" y="4714884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286116" y="2071678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928926" y="5143512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357554" y="5143512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428860" y="5643578"/>
            <a:ext cx="1428760" cy="76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3357554" y="5643578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3" name="前凸弯带形 32"/>
          <p:cNvSpPr/>
          <p:nvPr/>
        </p:nvSpPr>
        <p:spPr>
          <a:xfrm>
            <a:off x="928662" y="500042"/>
            <a:ext cx="1785950" cy="714380"/>
          </a:xfrm>
          <a:prstGeom prst="ellipseRibb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验算</a:t>
            </a:r>
          </a:p>
          <a:p>
            <a:pPr algn="ctr"/>
            <a:endParaRPr lang="zh-CN" altLang="en-US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802" y="3214686"/>
            <a:ext cx="1785950" cy="415446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9" name="矩形 18"/>
          <p:cNvSpPr/>
          <p:nvPr/>
        </p:nvSpPr>
        <p:spPr>
          <a:xfrm>
            <a:off x="3286116" y="3286124"/>
            <a:ext cx="150019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786050" y="3143248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3143240" y="4214818"/>
            <a:ext cx="1571636" cy="4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3714744" y="4286256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786182" y="2714620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214678" y="4786322"/>
            <a:ext cx="9286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 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3214678" y="5286388"/>
            <a:ext cx="1500198" cy="76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4214810" y="5286388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643174" y="2143116"/>
            <a:ext cx="3786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256 ÷6=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357554" y="3714752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2 4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214810" y="4286256"/>
            <a:ext cx="5343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071934" y="2714620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4" name="圆角矩形标注 33"/>
          <p:cNvSpPr/>
          <p:nvPr/>
        </p:nvSpPr>
        <p:spPr>
          <a:xfrm>
            <a:off x="357158" y="2928934"/>
            <a:ext cx="2286016" cy="1357322"/>
          </a:xfrm>
          <a:prstGeom prst="wedgeRoundRectCallout">
            <a:avLst>
              <a:gd name="adj1" fmla="val 85043"/>
              <a:gd name="adj2" fmla="val 3789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个百除以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 不够商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1,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和十位一起当作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25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个十再除以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 。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143372" y="4786322"/>
            <a:ext cx="50006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3" name="圆角矩形标注 42"/>
          <p:cNvSpPr/>
          <p:nvPr/>
        </p:nvSpPr>
        <p:spPr>
          <a:xfrm>
            <a:off x="5500694" y="3286124"/>
            <a:ext cx="2286016" cy="571504"/>
          </a:xfrm>
          <a:prstGeom prst="wedgeRoundRectCallout">
            <a:avLst>
              <a:gd name="adj1" fmla="val -117495"/>
              <a:gd name="adj2" fmla="val -67321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商写在十位上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4" name="圆角矩形标注 43"/>
          <p:cNvSpPr/>
          <p:nvPr/>
        </p:nvSpPr>
        <p:spPr>
          <a:xfrm>
            <a:off x="428596" y="4500570"/>
            <a:ext cx="2286016" cy="571504"/>
          </a:xfrm>
          <a:prstGeom prst="wedgeRoundRectCallout">
            <a:avLst>
              <a:gd name="adj1" fmla="val 99012"/>
              <a:gd name="adj2" fmla="val -24147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表示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个十。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429124" y="2143116"/>
            <a:ext cx="4286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42</a:t>
            </a:r>
            <a:r>
              <a:rPr lang="zh-CN" altLang="en-US" sz="3200" dirty="0" smtClean="0">
                <a:latin typeface="+mn-ea"/>
                <a:ea typeface="+mn-ea"/>
              </a:rPr>
              <a:t>（页） </a:t>
            </a:r>
            <a:r>
              <a:rPr lang="en-US" altLang="zh-CN" sz="3200" dirty="0" smtClean="0">
                <a:latin typeface="+mn-ea"/>
                <a:ea typeface="+mn-ea"/>
              </a:rPr>
              <a:t>……4</a:t>
            </a:r>
            <a:r>
              <a:rPr lang="zh-CN" altLang="en-US" sz="3200" dirty="0" smtClean="0">
                <a:latin typeface="+mn-ea"/>
                <a:ea typeface="+mn-ea"/>
              </a:rPr>
              <a:t>（张）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357422" y="5715016"/>
            <a:ext cx="56436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答：可插满</a:t>
            </a:r>
            <a:r>
              <a:rPr lang="en-US" altLang="zh-CN" sz="3200" dirty="0" smtClean="0">
                <a:latin typeface="+mn-ea"/>
                <a:ea typeface="+mn-ea"/>
              </a:rPr>
              <a:t>42</a:t>
            </a:r>
            <a:r>
              <a:rPr lang="zh-CN" altLang="en-US" sz="3200" dirty="0" smtClean="0">
                <a:latin typeface="+mn-ea"/>
                <a:ea typeface="+mn-ea"/>
              </a:rPr>
              <a:t>页，还剩</a:t>
            </a:r>
            <a:r>
              <a:rPr lang="en-US" altLang="zh-CN" sz="3200" dirty="0" smtClean="0">
                <a:latin typeface="+mn-ea"/>
                <a:ea typeface="+mn-ea"/>
              </a:rPr>
              <a:t>4</a:t>
            </a:r>
            <a:r>
              <a:rPr lang="zh-CN" altLang="en-US" sz="3200" dirty="0" smtClean="0">
                <a:latin typeface="+mn-ea"/>
                <a:ea typeface="+mn-ea"/>
              </a:rPr>
              <a:t>张。</a:t>
            </a:r>
            <a:endParaRPr lang="zh-CN" altLang="en-US" sz="3200" dirty="0">
              <a:latin typeface="+mn-ea"/>
              <a:ea typeface="+mn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28662" y="642918"/>
            <a:ext cx="7786742" cy="1568450"/>
            <a:chOff x="928662" y="642918"/>
            <a:chExt cx="7786742" cy="1568450"/>
          </a:xfrm>
        </p:grpSpPr>
        <p:sp>
          <p:nvSpPr>
            <p:cNvPr id="33" name="TextBox 32"/>
            <p:cNvSpPr txBox="1"/>
            <p:nvPr/>
          </p:nvSpPr>
          <p:spPr>
            <a:xfrm>
              <a:off x="1000100" y="642918"/>
              <a:ext cx="7715304" cy="1568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例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4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有一本相册，每页可插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6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张照片。把 </a:t>
              </a:r>
              <a:endPara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  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256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张照片插到这本相册里，可插满多少页，还剩多少张？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928662" y="642918"/>
              <a:ext cx="857256" cy="64294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例</a:t>
              </a:r>
              <a:r>
                <a:rPr lang="en-US" altLang="zh-CN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4</a:t>
              </a:r>
              <a:endParaRPr lang="zh-CN" altLang="en-US" sz="28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6" grpId="0"/>
      <p:bldP spid="27" grpId="0"/>
      <p:bldP spid="28" grpId="0"/>
      <p:bldP spid="30" grpId="0"/>
      <p:bldP spid="45" grpId="0"/>
      <p:bldP spid="25" grpId="0"/>
      <p:bldP spid="31" grpId="0"/>
      <p:bldP spid="32" grpId="0"/>
      <p:bldP spid="34" grpId="0" animBg="1"/>
      <p:bldP spid="41" grpId="0"/>
      <p:bldP spid="43" grpId="0" animBg="1"/>
      <p:bldP spid="44" grpId="0" animBg="1"/>
      <p:bldP spid="46" grpId="0"/>
      <p:bldP spid="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857224" y="642918"/>
            <a:ext cx="1643074" cy="4286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验算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5786" y="1214422"/>
            <a:ext cx="80010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当有余数时，可以用商和除数相乘再加上余数来验算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组合 16"/>
          <p:cNvGrpSpPr/>
          <p:nvPr/>
        </p:nvGrpSpPr>
        <p:grpSpPr>
          <a:xfrm>
            <a:off x="1857356" y="2071678"/>
            <a:ext cx="2071702" cy="2655267"/>
            <a:chOff x="5000628" y="1271309"/>
            <a:chExt cx="2071702" cy="3196107"/>
          </a:xfrm>
        </p:grpSpPr>
        <p:pic>
          <p:nvPicPr>
            <p:cNvPr id="18" name="图片 17" descr="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86380" y="1857364"/>
              <a:ext cx="1785950" cy="50006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19" name="矩形 18"/>
            <p:cNvSpPr/>
            <p:nvPr/>
          </p:nvSpPr>
          <p:spPr>
            <a:xfrm>
              <a:off x="5572132" y="1857364"/>
              <a:ext cx="1357322" cy="7024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2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5</a:t>
              </a:r>
              <a:r>
                <a:rPr lang="zh-CN" altLang="en-US" sz="3200" dirty="0" smtClean="0">
                  <a:solidFill>
                    <a:schemeClr val="tx1"/>
                  </a:solidFill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6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000628" y="1701253"/>
              <a:ext cx="391454" cy="7038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6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643570" y="2428868"/>
              <a:ext cx="391454" cy="7038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2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5429256" y="3071810"/>
              <a:ext cx="1571636" cy="526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/>
            <p:cNvSpPr/>
            <p:nvPr/>
          </p:nvSpPr>
          <p:spPr>
            <a:xfrm>
              <a:off x="6072198" y="3214686"/>
              <a:ext cx="391454" cy="7038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1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072198" y="1271309"/>
              <a:ext cx="391454" cy="7038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4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5857884" y="3764987"/>
              <a:ext cx="593090" cy="7024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5500694" y="4357694"/>
              <a:ext cx="1428760" cy="921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extBox 30"/>
          <p:cNvSpPr txBox="1"/>
          <p:nvPr/>
        </p:nvSpPr>
        <p:spPr>
          <a:xfrm>
            <a:off x="3857620" y="2714620"/>
            <a:ext cx="677108" cy="13573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验 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000760" y="2285992"/>
            <a:ext cx="164307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4 2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357950" y="2928934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000628" y="2857496"/>
            <a:ext cx="377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×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5214942" y="3500438"/>
            <a:ext cx="1857388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5429256" y="3643314"/>
            <a:ext cx="17145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357554" y="471488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286116" y="2071678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928926" y="3000372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357554" y="3714752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143240" y="4143380"/>
            <a:ext cx="5930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072066" y="414338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+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214440" y="414338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5143504" y="4714884"/>
            <a:ext cx="1857388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5429250" y="4714875"/>
            <a:ext cx="234632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grpSp>
        <p:nvGrpSpPr>
          <p:cNvPr id="50" name="组合 9"/>
          <p:cNvGrpSpPr/>
          <p:nvPr/>
        </p:nvGrpSpPr>
        <p:grpSpPr>
          <a:xfrm>
            <a:off x="5987025" y="5837357"/>
            <a:ext cx="1656809" cy="877791"/>
            <a:chOff x="5939527" y="5733256"/>
            <a:chExt cx="1656809" cy="877791"/>
          </a:xfrm>
        </p:grpSpPr>
        <p:pic>
          <p:nvPicPr>
            <p:cNvPr id="51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2" grpId="0"/>
      <p:bldP spid="34" grpId="0"/>
      <p:bldP spid="41" grpId="0"/>
      <p:bldP spid="44" grpId="0"/>
      <p:bldP spid="46" grpId="0"/>
      <p:bldP spid="47" grpId="0"/>
      <p:bldP spid="4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文稿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1887</Words>
  <Application>WPS 演示</Application>
  <PresentationFormat>全屏显示(4:3)</PresentationFormat>
  <Paragraphs>602</Paragraphs>
  <Slides>36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38" baseType="lpstr">
      <vt:lpstr>Office 主题</vt:lpstr>
      <vt:lpstr>演示文稿1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人教版数学三年级下册第2单元</dc:title>
  <dc:creator>吉林梓翰教育图书有限公司</dc:creator>
  <cp:lastModifiedBy>lenovop</cp:lastModifiedBy>
  <cp:revision>1072</cp:revision>
  <dcterms:created xsi:type="dcterms:W3CDTF">2015-11-21T07:20:00Z</dcterms:created>
  <dcterms:modified xsi:type="dcterms:W3CDTF">2021-11-01T03:12:02Z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